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image21.jpg" ContentType="image/jpg"/>
  <Override PartName="/ppt/media/image22.jpg" ContentType="image/jpg"/>
  <Override PartName="/ppt/media/image24.jpg" ContentType="image/jpg"/>
  <Override PartName="/ppt/media/image25.jpg" ContentType="image/jpg"/>
  <Override PartName="/ppt/media/image26.jpg" ContentType="image/jpg"/>
  <Override PartName="/ppt/media/image28.jpg" ContentType="image/jpg"/>
  <Override PartName="/ppt/media/image29.jpg" ContentType="image/jpg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6" r:id="rId3"/>
    <p:sldId id="260" r:id="rId4"/>
    <p:sldId id="7598" r:id="rId5"/>
    <p:sldId id="2147375855" r:id="rId6"/>
    <p:sldId id="7519" r:id="rId7"/>
    <p:sldId id="2147375857" r:id="rId8"/>
    <p:sldId id="291" r:id="rId9"/>
    <p:sldId id="286" r:id="rId10"/>
    <p:sldId id="290" r:id="rId11"/>
    <p:sldId id="289" r:id="rId12"/>
    <p:sldId id="288" r:id="rId13"/>
    <p:sldId id="287" r:id="rId14"/>
    <p:sldId id="285" r:id="rId15"/>
    <p:sldId id="295" r:id="rId16"/>
    <p:sldId id="284" r:id="rId17"/>
    <p:sldId id="292" r:id="rId18"/>
    <p:sldId id="259" r:id="rId19"/>
    <p:sldId id="2147375893" r:id="rId20"/>
    <p:sldId id="2147375882" r:id="rId21"/>
    <p:sldId id="7640" r:id="rId22"/>
    <p:sldId id="2150" r:id="rId23"/>
    <p:sldId id="615" r:id="rId24"/>
    <p:sldId id="2147375929" r:id="rId25"/>
    <p:sldId id="2147375909" r:id="rId26"/>
    <p:sldId id="2147375899" r:id="rId27"/>
    <p:sldId id="261" r:id="rId28"/>
    <p:sldId id="2147375926" r:id="rId29"/>
    <p:sldId id="2147375928" r:id="rId3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B00FB-EE5F-40B0-99F1-DDE08BCB68DB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0AB663-CA1D-4BD5-87C8-F37A1F265E8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270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6CCA4-FC71-4A8F-923A-751FD1049505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901279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6CCA4-FC71-4A8F-923A-751FD1049505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30514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6CCA4-FC71-4A8F-923A-751FD1049505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33603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6CCA4-FC71-4A8F-923A-751FD1049505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023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A6CCA4-FC71-4A8F-923A-751FD1049505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953398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46B4F-2876-4713-96EB-03029B7D50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0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5" name="Google Shape;56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14113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4474E0-1C8D-3D4E-A810-36C3A9F988D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167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214545-3562-465A-914C-4D6E6C14FA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4ADE3AB-B833-42ED-BF54-DE4D3095E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FCB54E6-A9DC-4536-A7A1-20231121C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34CC6F8-738F-427D-9009-4E858F049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AC32E3-1D95-43D8-89BC-F264E105E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70507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09D333-CDEF-45B8-BB9D-E983A21A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6D5A63F-1745-4915-92DA-0E0920C0B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DD20F7A-C254-4307-8B90-0F3B98D9B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1CF882B-A569-42E7-898B-CEF3DC82C0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8C68996-6A47-490D-AD9E-3EE9CEE3D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20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9B12620-BE41-4FB8-A038-89BDD8D52E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3AEF4A44-2ECE-4051-90FF-761798D8B0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35CD4EF-96E5-4C6D-982A-D1F9648BA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3EE887D-F869-4866-B8DD-4B4825DD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70B1147-4C38-4E37-BC2E-F028433C1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777452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1495410" y="483093"/>
            <a:ext cx="140189" cy="73247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1428797" y="528666"/>
            <a:ext cx="208121" cy="185738"/>
          </a:xfrm>
          <a:custGeom>
            <a:avLst/>
            <a:gdLst/>
            <a:ahLst/>
            <a:cxnLst/>
            <a:rect l="l" t="t" r="r" b="b"/>
            <a:pathLst>
              <a:path w="277494" h="247650">
                <a:moveTo>
                  <a:pt x="28829" y="0"/>
                </a:moveTo>
                <a:lnTo>
                  <a:pt x="16786" y="20423"/>
                </a:lnTo>
                <a:lnTo>
                  <a:pt x="7713" y="42900"/>
                </a:lnTo>
                <a:lnTo>
                  <a:pt x="1991" y="67186"/>
                </a:lnTo>
                <a:lnTo>
                  <a:pt x="0" y="93040"/>
                </a:lnTo>
                <a:lnTo>
                  <a:pt x="7158" y="142303"/>
                </a:lnTo>
                <a:lnTo>
                  <a:pt x="27204" y="184723"/>
                </a:lnTo>
                <a:lnTo>
                  <a:pt x="57991" y="217941"/>
                </a:lnTo>
                <a:lnTo>
                  <a:pt x="97373" y="239601"/>
                </a:lnTo>
                <a:lnTo>
                  <a:pt x="143205" y="247345"/>
                </a:lnTo>
                <a:lnTo>
                  <a:pt x="189235" y="240344"/>
                </a:lnTo>
                <a:lnTo>
                  <a:pt x="227923" y="220435"/>
                </a:lnTo>
                <a:lnTo>
                  <a:pt x="257815" y="189261"/>
                </a:lnTo>
                <a:lnTo>
                  <a:pt x="277456" y="148463"/>
                </a:lnTo>
                <a:lnTo>
                  <a:pt x="219824" y="148463"/>
                </a:lnTo>
                <a:lnTo>
                  <a:pt x="215747" y="151066"/>
                </a:lnTo>
                <a:lnTo>
                  <a:pt x="213372" y="155016"/>
                </a:lnTo>
                <a:lnTo>
                  <a:pt x="200778" y="171391"/>
                </a:lnTo>
                <a:lnTo>
                  <a:pt x="184551" y="184435"/>
                </a:lnTo>
                <a:lnTo>
                  <a:pt x="165193" y="193060"/>
                </a:lnTo>
                <a:lnTo>
                  <a:pt x="143205" y="196176"/>
                </a:lnTo>
                <a:lnTo>
                  <a:pt x="109133" y="187971"/>
                </a:lnTo>
                <a:lnTo>
                  <a:pt x="81513" y="165701"/>
                </a:lnTo>
                <a:lnTo>
                  <a:pt x="62996" y="132885"/>
                </a:lnTo>
                <a:lnTo>
                  <a:pt x="56235" y="93040"/>
                </a:lnTo>
                <a:lnTo>
                  <a:pt x="57406" y="76889"/>
                </a:lnTo>
                <a:lnTo>
                  <a:pt x="60755" y="61548"/>
                </a:lnTo>
                <a:lnTo>
                  <a:pt x="66035" y="47168"/>
                </a:lnTo>
                <a:lnTo>
                  <a:pt x="72999" y="33896"/>
                </a:lnTo>
                <a:lnTo>
                  <a:pt x="66901" y="27524"/>
                </a:lnTo>
                <a:lnTo>
                  <a:pt x="57391" y="18976"/>
                </a:lnTo>
                <a:lnTo>
                  <a:pt x="44642" y="9414"/>
                </a:lnTo>
                <a:lnTo>
                  <a:pt x="28829" y="0"/>
                </a:lnTo>
                <a:close/>
              </a:path>
            </a:pathLst>
          </a:custGeom>
          <a:solidFill>
            <a:srgbClr val="A7A9AC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0" name="bg object 20"/>
          <p:cNvSpPr/>
          <p:nvPr/>
        </p:nvSpPr>
        <p:spPr>
          <a:xfrm>
            <a:off x="11318367" y="483092"/>
            <a:ext cx="220504" cy="231458"/>
          </a:xfrm>
          <a:custGeom>
            <a:avLst/>
            <a:gdLst/>
            <a:ahLst/>
            <a:cxnLst/>
            <a:rect l="l" t="t" r="r" b="b"/>
            <a:pathLst>
              <a:path w="294005" h="308609">
                <a:moveTo>
                  <a:pt x="146723" y="0"/>
                </a:moveTo>
                <a:lnTo>
                  <a:pt x="100359" y="7736"/>
                </a:lnTo>
                <a:lnTo>
                  <a:pt x="60084" y="29366"/>
                </a:lnTo>
                <a:lnTo>
                  <a:pt x="28318" y="62525"/>
                </a:lnTo>
                <a:lnTo>
                  <a:pt x="7483" y="104846"/>
                </a:lnTo>
                <a:lnTo>
                  <a:pt x="0" y="153962"/>
                </a:lnTo>
                <a:lnTo>
                  <a:pt x="7483" y="203266"/>
                </a:lnTo>
                <a:lnTo>
                  <a:pt x="28318" y="245718"/>
                </a:lnTo>
                <a:lnTo>
                  <a:pt x="60084" y="278959"/>
                </a:lnTo>
                <a:lnTo>
                  <a:pt x="100359" y="300633"/>
                </a:lnTo>
                <a:lnTo>
                  <a:pt x="146723" y="308381"/>
                </a:lnTo>
                <a:lnTo>
                  <a:pt x="159336" y="307803"/>
                </a:lnTo>
                <a:lnTo>
                  <a:pt x="171627" y="306114"/>
                </a:lnTo>
                <a:lnTo>
                  <a:pt x="183566" y="303377"/>
                </a:lnTo>
                <a:lnTo>
                  <a:pt x="195122" y="299656"/>
                </a:lnTo>
                <a:lnTo>
                  <a:pt x="185898" y="293094"/>
                </a:lnTo>
                <a:lnTo>
                  <a:pt x="176618" y="285953"/>
                </a:lnTo>
                <a:lnTo>
                  <a:pt x="168273" y="278764"/>
                </a:lnTo>
                <a:lnTo>
                  <a:pt x="161848" y="272059"/>
                </a:lnTo>
                <a:lnTo>
                  <a:pt x="156959" y="272884"/>
                </a:lnTo>
                <a:lnTo>
                  <a:pt x="151942" y="273392"/>
                </a:lnTo>
                <a:lnTo>
                  <a:pt x="146723" y="273392"/>
                </a:lnTo>
                <a:lnTo>
                  <a:pt x="103685" y="264208"/>
                </a:lnTo>
                <a:lnTo>
                  <a:pt x="68440" y="238947"/>
                </a:lnTo>
                <a:lnTo>
                  <a:pt x="44624" y="201051"/>
                </a:lnTo>
                <a:lnTo>
                  <a:pt x="35877" y="153962"/>
                </a:lnTo>
                <a:lnTo>
                  <a:pt x="44624" y="107049"/>
                </a:lnTo>
                <a:lnTo>
                  <a:pt x="68440" y="69134"/>
                </a:lnTo>
                <a:lnTo>
                  <a:pt x="103685" y="43775"/>
                </a:lnTo>
                <a:lnTo>
                  <a:pt x="146723" y="34531"/>
                </a:lnTo>
                <a:lnTo>
                  <a:pt x="190347" y="43591"/>
                </a:lnTo>
                <a:lnTo>
                  <a:pt x="225559" y="68643"/>
                </a:lnTo>
                <a:lnTo>
                  <a:pt x="249087" y="106497"/>
                </a:lnTo>
                <a:lnTo>
                  <a:pt x="257657" y="153962"/>
                </a:lnTo>
                <a:lnTo>
                  <a:pt x="256622" y="170100"/>
                </a:lnTo>
                <a:lnTo>
                  <a:pt x="253647" y="185477"/>
                </a:lnTo>
                <a:lnTo>
                  <a:pt x="248924" y="199996"/>
                </a:lnTo>
                <a:lnTo>
                  <a:pt x="242646" y="213563"/>
                </a:lnTo>
                <a:lnTo>
                  <a:pt x="250146" y="219803"/>
                </a:lnTo>
                <a:lnTo>
                  <a:pt x="258078" y="225259"/>
                </a:lnTo>
                <a:lnTo>
                  <a:pt x="265736" y="229811"/>
                </a:lnTo>
                <a:lnTo>
                  <a:pt x="272415" y="233337"/>
                </a:lnTo>
                <a:lnTo>
                  <a:pt x="281282" y="215282"/>
                </a:lnTo>
                <a:lnTo>
                  <a:pt x="287901" y="195940"/>
                </a:lnTo>
                <a:lnTo>
                  <a:pt x="292040" y="175453"/>
                </a:lnTo>
                <a:lnTo>
                  <a:pt x="293471" y="153962"/>
                </a:lnTo>
                <a:lnTo>
                  <a:pt x="286113" y="104217"/>
                </a:lnTo>
                <a:lnTo>
                  <a:pt x="265528" y="61818"/>
                </a:lnTo>
                <a:lnTo>
                  <a:pt x="233946" y="28895"/>
                </a:lnTo>
                <a:lnTo>
                  <a:pt x="193601" y="7578"/>
                </a:lnTo>
                <a:lnTo>
                  <a:pt x="146723" y="0"/>
                </a:lnTo>
                <a:close/>
              </a:path>
            </a:pathLst>
          </a:custGeom>
          <a:solidFill>
            <a:srgbClr val="00B5AD"/>
          </a:solid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pPr marL="9525">
              <a:spcBef>
                <a:spcPts val="38"/>
              </a:spcBef>
            </a:pPr>
            <a:r>
              <a:rPr lang="pt-BR" spc="169"/>
              <a:t>MÓDUL</a:t>
            </a:r>
            <a:r>
              <a:rPr lang="pt-BR" spc="-131"/>
              <a:t> </a:t>
            </a:r>
            <a:r>
              <a:rPr lang="pt-BR" spc="34"/>
              <a:t>O </a:t>
            </a:r>
            <a:r>
              <a:rPr lang="pt-BR" spc="60"/>
              <a:t> </a:t>
            </a:r>
            <a:r>
              <a:rPr lang="pt-BR" spc="-15"/>
              <a:t>1:</a:t>
            </a:r>
            <a:r>
              <a:rPr lang="pt-BR" spc="375"/>
              <a:t> </a:t>
            </a:r>
            <a:r>
              <a:rPr lang="pt-BR" spc="150"/>
              <a:t>BIOL</a:t>
            </a:r>
            <a:r>
              <a:rPr lang="pt-BR" spc="-127"/>
              <a:t> </a:t>
            </a:r>
            <a:r>
              <a:rPr lang="pt-BR" spc="158"/>
              <a:t>OGIA</a:t>
            </a:r>
            <a:r>
              <a:rPr lang="pt-BR" spc="375"/>
              <a:t> </a:t>
            </a:r>
            <a:r>
              <a:rPr lang="pt-BR" spc="180"/>
              <a:t>MOLE</a:t>
            </a:r>
            <a:r>
              <a:rPr lang="pt-BR" spc="-109"/>
              <a:t> </a:t>
            </a:r>
            <a:r>
              <a:rPr lang="pt-BR" spc="172"/>
              <a:t>CUL</a:t>
            </a:r>
            <a:r>
              <a:rPr lang="pt-BR" spc="-83"/>
              <a:t> </a:t>
            </a:r>
            <a:r>
              <a:rPr lang="pt-BR" spc="143"/>
              <a:t>AR</a:t>
            </a:r>
            <a:r>
              <a:rPr lang="pt-BR" spc="375"/>
              <a:t> </a:t>
            </a:r>
            <a:r>
              <a:rPr lang="pt-BR" spc="41"/>
              <a:t>E </a:t>
            </a:r>
            <a:r>
              <a:rPr lang="pt-BR" spc="53"/>
              <a:t> </a:t>
            </a:r>
            <a:r>
              <a:rPr lang="pt-BR" spc="180"/>
              <a:t>GENÉTIC</a:t>
            </a:r>
            <a:r>
              <a:rPr lang="pt-BR" spc="-113"/>
              <a:t> </a:t>
            </a:r>
            <a:r>
              <a:rPr lang="pt-BR" spc="60"/>
              <a:t>A</a:t>
            </a:r>
            <a:r>
              <a:rPr lang="pt-BR" spc="379"/>
              <a:t> </a:t>
            </a:r>
            <a:r>
              <a:rPr lang="pt-BR" spc="169"/>
              <a:t>CLÍNIC</a:t>
            </a:r>
            <a:r>
              <a:rPr lang="pt-BR" spc="-113"/>
              <a:t> </a:t>
            </a:r>
            <a:r>
              <a:rPr lang="pt-BR" spc="60"/>
              <a:t>A</a:t>
            </a:r>
            <a:r>
              <a:rPr lang="pt-BR" spc="375"/>
              <a:t> </a:t>
            </a:r>
            <a:r>
              <a:rPr lang="pt-BR" spc="-105"/>
              <a:t>|</a:t>
            </a:r>
            <a:r>
              <a:rPr lang="pt-BR" spc="206"/>
              <a:t> </a:t>
            </a:r>
            <a:r>
              <a:rPr lang="pt-BR" spc="203"/>
              <a:t>COOR</a:t>
            </a:r>
            <a:r>
              <a:rPr lang="pt-BR" spc="-94"/>
              <a:t> </a:t>
            </a:r>
            <a:r>
              <a:rPr lang="pt-BR" spc="11"/>
              <a:t>D</a:t>
            </a:r>
            <a:r>
              <a:rPr lang="pt-BR" spc="-116"/>
              <a:t> </a:t>
            </a:r>
            <a:r>
              <a:rPr lang="pt-BR" spc="-94"/>
              <a:t>.</a:t>
            </a:r>
            <a:r>
              <a:rPr lang="pt-BR" spc="363"/>
              <a:t> </a:t>
            </a:r>
            <a:r>
              <a:rPr lang="pt-BR" spc="184"/>
              <a:t>MÓDUL</a:t>
            </a:r>
            <a:r>
              <a:rPr lang="pt-BR" spc="-131"/>
              <a:t> </a:t>
            </a:r>
            <a:r>
              <a:rPr lang="pt-BR" spc="53"/>
              <a:t>O</a:t>
            </a:r>
            <a:r>
              <a:rPr lang="pt-BR" spc="368"/>
              <a:t> </a:t>
            </a:r>
            <a:r>
              <a:rPr lang="pt-BR" spc="109"/>
              <a:t>DR.</a:t>
            </a:r>
            <a:r>
              <a:rPr lang="pt-BR" spc="363"/>
              <a:t> </a:t>
            </a:r>
            <a:r>
              <a:rPr lang="pt-BR" spc="176"/>
              <a:t>MARIANO</a:t>
            </a:r>
            <a:r>
              <a:rPr lang="pt-BR" spc="363"/>
              <a:t> </a:t>
            </a:r>
            <a:r>
              <a:rPr lang="pt-BR" spc="19"/>
              <a:t>Z</a:t>
            </a:r>
            <a:r>
              <a:rPr lang="pt-BR" spc="-75"/>
              <a:t> </a:t>
            </a:r>
            <a:r>
              <a:rPr lang="pt-BR" spc="158"/>
              <a:t>ALLIS</a:t>
            </a:r>
            <a:r>
              <a:rPr lang="pt-BR" spc="-94"/>
              <a:t> </a:t>
            </a:r>
            <a:endParaRPr lang="pt-BR" spc="-94"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5/31/2024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rebuchet MS"/>
                <a:cs typeface="Trebuchet MS"/>
              </a:defRPr>
            </a:lvl1pPr>
          </a:lstStyle>
          <a:p>
            <a:pPr marL="28575">
              <a:spcBef>
                <a:spcPts val="4"/>
              </a:spcBef>
            </a:pPr>
            <a:fld id="{81D60167-4931-47E6-BA6A-407CBD079E47}" type="slidenum">
              <a:rPr lang="en-AU" spc="4" smtClean="0"/>
              <a:pPr marL="28575">
                <a:spcBef>
                  <a:spcPts val="4"/>
                </a:spcBef>
              </a:pPr>
              <a:t>‹nº›</a:t>
            </a:fld>
            <a:endParaRPr lang="en-AU" spc="4" dirty="0"/>
          </a:p>
        </p:txBody>
      </p:sp>
    </p:spTree>
    <p:extLst>
      <p:ext uri="{BB962C8B-B14F-4D97-AF65-F5344CB8AC3E}">
        <p14:creationId xmlns:p14="http://schemas.microsoft.com/office/powerpoint/2010/main" val="37023171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C6ECC5-41F0-AB42-96DA-E923351A4F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3" t="-24030" r="-1760" b="-24030"/>
          <a:stretch/>
        </p:blipFill>
        <p:spPr>
          <a:xfrm>
            <a:off x="9219614" y="6366151"/>
            <a:ext cx="1993480" cy="36184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4089BFA-2766-0347-9867-D31253F479BC}"/>
              </a:ext>
            </a:extLst>
          </p:cNvPr>
          <p:cNvSpPr txBox="1"/>
          <p:nvPr/>
        </p:nvSpPr>
        <p:spPr>
          <a:xfrm>
            <a:off x="11193605" y="6285465"/>
            <a:ext cx="91633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2800" b="1">
                <a:solidFill>
                  <a:prstClr val="white">
                    <a:lumMod val="75000"/>
                    <a:alpha val="30000"/>
                  </a:prst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‹nº›</a:t>
            </a:fld>
            <a:endParaRPr lang="id-ID" sz="7200" b="1">
              <a:solidFill>
                <a:prstClr val="white">
                  <a:lumMod val="75000"/>
                  <a:alpha val="30000"/>
                </a:prst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3FB165-E40E-0C4B-A707-32191F658923}"/>
              </a:ext>
            </a:extLst>
          </p:cNvPr>
          <p:cNvSpPr txBox="1"/>
          <p:nvPr/>
        </p:nvSpPr>
        <p:spPr>
          <a:xfrm>
            <a:off x="23447" y="6568374"/>
            <a:ext cx="288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white">
                    <a:lumMod val="75000"/>
                  </a:prstClr>
                </a:solidFill>
              </a:rPr>
              <a:t>Property &amp; Confidential –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2003387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22678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  <p:sp>
        <p:nvSpPr>
          <p:cNvPr id="3" name="Rectangle 2"/>
          <p:cNvSpPr/>
          <p:nvPr/>
        </p:nvSpPr>
        <p:spPr>
          <a:xfrm>
            <a:off x="4226783" y="0"/>
            <a:ext cx="3190546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17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7_Title Slide">
    <p:bg>
      <p:bgPr>
        <a:gradFill>
          <a:gsLst>
            <a:gs pos="0">
              <a:schemeClr val="accent5"/>
            </a:gs>
            <a:gs pos="85000">
              <a:srgbClr val="2C8F86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2250" y="6356399"/>
            <a:ext cx="2377875" cy="3540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0A1158-BAE1-6543-B7B4-DDFA975F7116}"/>
              </a:ext>
            </a:extLst>
          </p:cNvPr>
          <p:cNvSpPr txBox="1"/>
          <p:nvPr/>
        </p:nvSpPr>
        <p:spPr>
          <a:xfrm>
            <a:off x="11406808" y="6271796"/>
            <a:ext cx="754161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2800" b="1">
                <a:solidFill>
                  <a:prstClr val="white">
                    <a:lumMod val="95000"/>
                    <a:alpha val="30000"/>
                  </a:prst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‹nº›</a:t>
            </a:fld>
            <a:endParaRPr lang="id-ID" sz="7200" b="1">
              <a:solidFill>
                <a:prstClr val="white">
                  <a:lumMod val="95000"/>
                  <a:alpha val="30000"/>
                </a:prst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4B6C2-81E3-364F-9C15-BBEA8CBAD1E0}"/>
              </a:ext>
            </a:extLst>
          </p:cNvPr>
          <p:cNvSpPr txBox="1"/>
          <p:nvPr/>
        </p:nvSpPr>
        <p:spPr>
          <a:xfrm>
            <a:off x="23447" y="6568374"/>
            <a:ext cx="288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white">
                    <a:lumMod val="75000"/>
                  </a:prstClr>
                </a:solidFill>
              </a:rPr>
              <a:t>Property &amp; Confidential –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212893550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644571" y="0"/>
            <a:ext cx="754742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  <p:sp>
        <p:nvSpPr>
          <p:cNvPr id="11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38169" y="322113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  <p:sp>
        <p:nvSpPr>
          <p:cNvPr id="18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038169" y="4675202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8598828" y="2498657"/>
            <a:ext cx="3220580" cy="186068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979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12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 nodePh="1">
                                  <p:stCondLst>
                                    <p:cond delay="20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 nodePh="1">
                                  <p:stCondLst>
                                    <p:cond delay="275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8" grpId="0"/>
      <p:bldP spid="19" grpId="0"/>
    </p:bldLst>
  </p:timing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9_Title Slide">
    <p:bg>
      <p:bgPr>
        <a:gradFill>
          <a:gsLst>
            <a:gs pos="0">
              <a:schemeClr val="accent5"/>
            </a:gs>
            <a:gs pos="85000">
              <a:srgbClr val="2C8F86"/>
            </a:gs>
          </a:gsLst>
          <a:path path="circle">
            <a:fillToRect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8072438" y="0"/>
            <a:ext cx="4119562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pt-BR"/>
              <a:t>Clique no ícone para adicionar uma imagem</a:t>
            </a:r>
            <a:endParaRPr lang="id-ID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25" y="379904"/>
            <a:ext cx="2377875" cy="35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9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75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imbolo.png"/>
          <p:cNvPicPr>
            <a:picLocks noChangeAspect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873" y="-1249658"/>
            <a:ext cx="9786892" cy="93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713985"/>
      </p:ext>
    </p:extLst>
  </p:cSld>
  <p:clrMapOvr>
    <a:masterClrMapping/>
  </p:clrMapOvr>
  <p:hf hd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483310" y="0"/>
            <a:ext cx="1708690" cy="12253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94558" y="0"/>
            <a:ext cx="47782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79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B15288-9CBD-4FA6-8A97-AB6A1960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DC763206-B79F-43EB-9D73-2EFA028071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7212CFF-5014-4936-9336-E5B5316B1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6B451FB-9A93-4CC2-BBDB-98E9F5E17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5B6C11-8748-4A77-889D-024C655AF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615620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0A33740-AF7A-46C7-99DE-804D42FE32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21" t="-24030" r="80232" b="-24030"/>
          <a:stretch/>
        </p:blipFill>
        <p:spPr>
          <a:xfrm>
            <a:off x="11104415" y="272231"/>
            <a:ext cx="500846" cy="41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8341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0A84254A-7AFD-0A49-BB3A-87B61DE9F0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" y="530352"/>
            <a:ext cx="10972799" cy="546608"/>
          </a:xfrm>
        </p:spPr>
        <p:txBody>
          <a:bodyPr/>
          <a:lstStyle>
            <a:lvl1pPr>
              <a:lnSpc>
                <a:spcPts val="4000"/>
              </a:lnSpc>
              <a:defRPr sz="4000">
                <a:solidFill>
                  <a:schemeClr val="tx1"/>
                </a:solidFill>
                <a:latin typeface="Macklin Display Light" panose="020B0403060706020204" pitchFamily="34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6B12709-B9FA-B645-97EF-0AEE46438782}"/>
              </a:ext>
            </a:extLst>
          </p:cNvPr>
          <p:cNvCxnSpPr/>
          <p:nvPr userDrawn="1"/>
        </p:nvCxnSpPr>
        <p:spPr>
          <a:xfrm>
            <a:off x="609600" y="1155140"/>
            <a:ext cx="109728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962DF7F-1838-624F-8D61-A54C462AE2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0396" y="6234144"/>
            <a:ext cx="4000500" cy="2743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Copyright © 2020 </a:t>
            </a:r>
            <a:r>
              <a:rPr lang="en-US" err="1">
                <a:solidFill>
                  <a:schemeClr val="tx1"/>
                </a:solidFill>
              </a:rPr>
              <a:t>Paige.AI</a:t>
            </a:r>
            <a:r>
              <a:rPr lang="en-US">
                <a:solidFill>
                  <a:schemeClr val="tx1"/>
                </a:solidFill>
              </a:rPr>
              <a:t>, Inc. All rights reserved.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772893B-318D-8F42-A75C-8470DEC7E6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34144"/>
            <a:ext cx="2667000" cy="274320"/>
          </a:xfrm>
        </p:spPr>
        <p:txBody>
          <a:bodyPr/>
          <a:lstStyle/>
          <a:p>
            <a:fld id="{B38A0F95-C9D4-A54E-B18D-94AE2334DE9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8093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lank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962DF7F-1838-624F-8D61-A54C462AE29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530396" y="6234144"/>
            <a:ext cx="4000500" cy="27432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Copyright © 2020 </a:t>
            </a:r>
            <a:r>
              <a:rPr lang="en-US" err="1">
                <a:solidFill>
                  <a:schemeClr val="tx1"/>
                </a:solidFill>
              </a:rPr>
              <a:t>Paige.AI</a:t>
            </a:r>
            <a:r>
              <a:rPr lang="en-US">
                <a:solidFill>
                  <a:schemeClr val="tx1"/>
                </a:solidFill>
              </a:rPr>
              <a:t>, Inc. All rights reserved.</a:t>
            </a:r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F772893B-318D-8F42-A75C-8470DEC7E6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234144"/>
            <a:ext cx="2667000" cy="274320"/>
          </a:xfrm>
        </p:spPr>
        <p:txBody>
          <a:bodyPr/>
          <a:lstStyle/>
          <a:p>
            <a:fld id="{B38A0F95-C9D4-A54E-B18D-94AE2334DE9E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754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76F1CFF-4140-9B3E-BCF2-710F0CC1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A14B-AF47-44EF-BB57-447F0537C712}" type="datetimeFigureOut">
              <a:rPr lang="en-AU" smtClean="0"/>
              <a:t>31/05/2024</a:t>
            </a:fld>
            <a:endParaRPr lang="en-AU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CA0CD3C6-94BE-55AA-EF2D-4259D518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EB85AF7-EFFF-DBDD-8DA0-6397B79A7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F5558D-84AD-4C8B-BE42-A757FB721A83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93684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AU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AU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565436-D8DF-4B1D-9ACC-839F31BE6DBE}" type="datetimeFigureOut">
              <a:rPr lang="en-AU" smtClean="0"/>
              <a:t>31/05/2024</a:t>
            </a:fld>
            <a:endParaRPr lang="en-AU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71ADB-92AE-4B2C-950D-8DEB9F428E4A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6836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18C492-E73A-42C3-A378-E553187739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AU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6A332E6-F2E1-40BE-A1C9-9E0E107E5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AU"/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10833C3-DB5F-4CF5-8230-9DB1770C3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47C65-A4AE-4318-AA90-7E2182B498F4}" type="datetimeFigureOut">
              <a:rPr lang="en-AU" smtClean="0"/>
              <a:t>31/05/2024</a:t>
            </a:fld>
            <a:endParaRPr lang="en-AU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A665C33-E881-405D-AE34-C9626823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72736725-2A73-4903-A16D-7BA74FD0D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241FE4-BC51-4FFF-A0CA-2D7DC20EC864}" type="slidenum">
              <a:rPr lang="en-AU" smtClean="0"/>
              <a:t>‹nº›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148935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130520"/>
            <a:ext cx="2743200" cy="365125"/>
          </a:xfrm>
        </p:spPr>
        <p:txBody>
          <a:bodyPr/>
          <a:lstStyle>
            <a:lvl1pPr>
              <a:defRPr sz="1067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6EFD1179-54F3-7647-9D0D-8418AA961F42}" type="slidenum">
              <a:rPr lang="pt-BR" smtClean="0"/>
              <a:pPr/>
              <a:t>‹nº›</a:t>
            </a:fld>
            <a:endParaRPr lang="pt-BR" dirty="0"/>
          </a:p>
        </p:txBody>
      </p:sp>
      <p:pic>
        <p:nvPicPr>
          <p:cNvPr id="14" name="Imagem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5451" y="528348"/>
            <a:ext cx="1381759" cy="231648"/>
          </a:xfrm>
          <a:prstGeom prst="rect">
            <a:avLst/>
          </a:prstGeom>
        </p:spPr>
      </p:pic>
      <p:sp>
        <p:nvSpPr>
          <p:cNvPr id="16" name="Content Placeholder 2"/>
          <p:cNvSpPr>
            <a:spLocks noGrp="1"/>
          </p:cNvSpPr>
          <p:nvPr>
            <p:ph idx="1"/>
          </p:nvPr>
        </p:nvSpPr>
        <p:spPr>
          <a:xfrm>
            <a:off x="536303" y="1541737"/>
            <a:ext cx="7208519" cy="3927247"/>
          </a:xfrm>
        </p:spPr>
        <p:txBody>
          <a:bodyPr>
            <a:normAutofit/>
          </a:bodyPr>
          <a:lstStyle>
            <a:lvl1pPr marL="0" indent="0">
              <a:buNone/>
              <a:defRPr sz="1067" b="0" i="0">
                <a:latin typeface="Arial" charset="0"/>
                <a:ea typeface="Arial" charset="0"/>
                <a:cs typeface="Arial" charset="0"/>
              </a:defRPr>
            </a:lvl1pPr>
            <a:lvl2pPr marL="457189" indent="0">
              <a:buNone/>
              <a:defRPr sz="1467" b="0" i="0">
                <a:latin typeface="Arial" charset="0"/>
                <a:ea typeface="Arial" charset="0"/>
                <a:cs typeface="Arial" charset="0"/>
              </a:defRPr>
            </a:lvl2pPr>
            <a:lvl3pPr marL="914377" indent="0">
              <a:buNone/>
              <a:defRPr sz="1400" b="0" i="0">
                <a:latin typeface="Arial" charset="0"/>
                <a:ea typeface="Arial" charset="0"/>
                <a:cs typeface="Arial" charset="0"/>
              </a:defRPr>
            </a:lvl3pPr>
            <a:lvl4pPr marL="1371566" indent="0">
              <a:buNone/>
              <a:defRPr sz="1333" b="0" i="0">
                <a:latin typeface="Arial" charset="0"/>
                <a:ea typeface="Arial" charset="0"/>
                <a:cs typeface="Arial" charset="0"/>
              </a:defRPr>
            </a:lvl4pPr>
            <a:lvl5pPr marL="1828754" indent="0">
              <a:buNone/>
              <a:defRPr sz="1333" b="0" i="0"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dirty="0"/>
              <a:t>Clique para </a:t>
            </a:r>
            <a:r>
              <a:rPr lang="en-US" dirty="0" err="1"/>
              <a:t>editar</a:t>
            </a:r>
            <a:r>
              <a:rPr lang="en-US" dirty="0"/>
              <a:t> </a:t>
            </a:r>
            <a:r>
              <a:rPr lang="en-US" dirty="0" err="1"/>
              <a:t>os</a:t>
            </a:r>
            <a:r>
              <a:rPr lang="en-US" dirty="0"/>
              <a:t> </a:t>
            </a:r>
            <a:r>
              <a:rPr lang="en-US" dirty="0" err="1"/>
              <a:t>estilos</a:t>
            </a:r>
            <a:r>
              <a:rPr lang="en-US" dirty="0"/>
              <a:t> de </a:t>
            </a:r>
            <a:r>
              <a:rPr lang="en-US" dirty="0" err="1"/>
              <a:t>texto</a:t>
            </a:r>
            <a:r>
              <a:rPr lang="en-US" dirty="0"/>
              <a:t> </a:t>
            </a:r>
            <a:r>
              <a:rPr lang="en-US" dirty="0" err="1"/>
              <a:t>mestre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1005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Title Slide">
  <p:cSld name="20_Title Slide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9"/>
          <p:cNvSpPr>
            <a:spLocks noGrp="1"/>
          </p:cNvSpPr>
          <p:nvPr>
            <p:ph type="pic" idx="2"/>
          </p:nvPr>
        </p:nvSpPr>
        <p:spPr>
          <a:xfrm>
            <a:off x="3699196" y="3017784"/>
            <a:ext cx="2236320" cy="200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4E1D8"/>
              </a:buClr>
              <a:buSzPts val="2000"/>
              <a:buFont typeface="Arial"/>
              <a:buNone/>
              <a:defRPr sz="1999" b="0" i="0" u="none" strike="noStrike" cap="none">
                <a:solidFill>
                  <a:srgbClr val="84E1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49"/>
          <p:cNvSpPr>
            <a:spLocks noGrp="1"/>
          </p:cNvSpPr>
          <p:nvPr>
            <p:ph type="pic" idx="3"/>
          </p:nvPr>
        </p:nvSpPr>
        <p:spPr>
          <a:xfrm>
            <a:off x="6256482" y="3017784"/>
            <a:ext cx="2236320" cy="200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4E1D8"/>
              </a:buClr>
              <a:buSzPts val="2000"/>
              <a:buFont typeface="Arial"/>
              <a:buNone/>
              <a:defRPr sz="1999" b="0" i="0" u="none" strike="noStrike" cap="none">
                <a:solidFill>
                  <a:srgbClr val="84E1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Google Shape;31;p49"/>
          <p:cNvSpPr>
            <a:spLocks noGrp="1"/>
          </p:cNvSpPr>
          <p:nvPr>
            <p:ph type="pic" idx="4"/>
          </p:nvPr>
        </p:nvSpPr>
        <p:spPr>
          <a:xfrm>
            <a:off x="8813770" y="3017784"/>
            <a:ext cx="2236320" cy="2004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4E1D8"/>
              </a:buClr>
              <a:buSzPts val="2000"/>
              <a:buFont typeface="Arial"/>
              <a:buNone/>
              <a:defRPr sz="1999" b="0" i="0" u="none" strike="noStrike" cap="none">
                <a:solidFill>
                  <a:srgbClr val="84E1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Google Shape;32;p49"/>
          <p:cNvSpPr>
            <a:spLocks noGrp="1"/>
          </p:cNvSpPr>
          <p:nvPr>
            <p:ph type="pic" idx="5"/>
          </p:nvPr>
        </p:nvSpPr>
        <p:spPr>
          <a:xfrm>
            <a:off x="1141910" y="3017784"/>
            <a:ext cx="2236320" cy="160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4E1D8"/>
              </a:buClr>
              <a:buSzPts val="2000"/>
              <a:buFont typeface="Arial"/>
              <a:buNone/>
              <a:defRPr sz="1999" b="0" i="0" u="none" strike="noStrike" cap="none">
                <a:solidFill>
                  <a:srgbClr val="84E1D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3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19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79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1751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74AC7A5-5C4B-4058-BF41-F22BBC82D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85FE98A-F899-4D48-AD25-F89F9CEC9E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7EA92DE-74C8-4937-91BC-3E28E529A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1130E45-FA9B-48BF-A8AC-D5142447D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B229D62-2A8F-4484-88C5-338DB709A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52538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D7FBC-621B-4C28-9640-D3DAF2382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19A74CA-7C7C-4DFC-9093-9E8949722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ABA039E-8193-4DF4-9BD6-6849B48F0F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71B5096-D1FD-4B82-AF06-D0CF5BDC8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8C894E9F-85BB-42BC-8BED-9F587741C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44023E60-86FD-44D6-9D05-BA998B3C3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6385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5580FB-B88C-4567-A3D4-21305DCD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96EABDA-B16F-41EB-801A-49D7DD4A22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0FD183-57BC-4BC7-97AF-DC04A8E5A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B12D70A-0C52-4564-A7FE-1F31A0969A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52EC8D9-198D-4077-BA45-CB9C0C6833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F9CE839C-9687-47D7-9EC9-B7144CFCF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71CC83C-29AA-4FF1-99B9-A618F52C0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895DE29-02F1-48B4-8449-72B815CEB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42990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A049F1-40AF-4E9A-975B-5EC871366A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AFF77920-349B-493C-ABE6-447E12FE3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EEE5DD81-C12F-4A9D-9D20-EBAFFB9BF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563D8E3D-745C-401D-B4E0-7E54A29FF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22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073CEDC6-54D9-4368-AF54-5A7C77619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9904351B-D08B-4400-8FF2-734700089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7BF26CD-1F1F-4C97-AB15-5C7424CA7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281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4ACF1D-FC66-426C-8AFD-FDA39A8F9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7BA2454-42D4-466E-AB5D-BC5B4565BE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06EEC9E-818E-4FDE-9B65-296237EFAD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6483DAC-5C42-4563-A626-2E8FDA599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A608B97-0CA6-4908-B0AF-41EB5C8B6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632E08D-5804-4A39-8C38-FA397DEE37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7754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4151ED-E96F-474E-9598-CE3FFC836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9C161C10-F810-496B-857C-6886B65DC2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D861D10-CCE3-4FA9-A2BC-C28019DA4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65D5EFF-EC74-4B21-9EC0-0DC9F476A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BB5E766D-8657-4435-9B6F-ABDB19199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9A847773-ED8B-487F-8C50-8554EC554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510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3.emf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5FF1296F-50B7-4283-ADA4-769227D14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0846364-A2DC-4323-BE6B-9D5E8F0BD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6A604B8-3DAC-4720-B9C4-397F4DD93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F8283-6B8E-40C2-A34C-903D47BDEEDC}" type="datetimeFigureOut">
              <a:rPr lang="pt-BR" smtClean="0"/>
              <a:t>31/05/2024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EB15B7D-9DD3-4B7F-8AE8-0C772F536D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DD9359A-34A4-45BE-95F7-52EA7ABED0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3055D-EF4F-4FBD-9921-C1D1C9C5FCB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8754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783" t="-24030" r="-1760" b="-24030"/>
          <a:stretch/>
        </p:blipFill>
        <p:spPr>
          <a:xfrm>
            <a:off x="9219614" y="6311514"/>
            <a:ext cx="1993480" cy="3618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66ABEE-7B79-9C46-A9A7-63FE961A48F7}"/>
              </a:ext>
            </a:extLst>
          </p:cNvPr>
          <p:cNvSpPr txBox="1"/>
          <p:nvPr/>
        </p:nvSpPr>
        <p:spPr>
          <a:xfrm>
            <a:off x="11193605" y="6191681"/>
            <a:ext cx="916333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fld id="{260E2A6B-A809-4840-BF14-8648BC0BDF87}" type="slidenum">
              <a:rPr lang="id-ID" sz="2800" b="1">
                <a:solidFill>
                  <a:prstClr val="white">
                    <a:lumMod val="75000"/>
                    <a:alpha val="30000"/>
                  </a:prstClr>
                </a:solidFill>
                <a:latin typeface="Gotham Bold" panose="02000803030000020004" pitchFamily="2" charset="0"/>
                <a:ea typeface="Liberation Sans" panose="020B0604020202020204" pitchFamily="34" charset="0"/>
                <a:cs typeface="Segoe UI" panose="020B0502040204020203" pitchFamily="34" charset="0"/>
              </a:rPr>
              <a:pPr algn="ctr"/>
              <a:t>‹nº›</a:t>
            </a:fld>
            <a:endParaRPr lang="id-ID" sz="7200" b="1">
              <a:solidFill>
                <a:prstClr val="white">
                  <a:lumMod val="75000"/>
                  <a:alpha val="30000"/>
                </a:prstClr>
              </a:solidFill>
              <a:latin typeface="Gotham Bold" panose="02000803030000020004" pitchFamily="2" charset="0"/>
              <a:ea typeface="Liberation Sans" panose="020B0604020202020204" pitchFamily="34" charset="0"/>
              <a:cs typeface="Segoe UI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43B4E9-361B-FA4D-B2DA-D2814643771F}"/>
              </a:ext>
            </a:extLst>
          </p:cNvPr>
          <p:cNvSpPr txBox="1"/>
          <p:nvPr/>
        </p:nvSpPr>
        <p:spPr>
          <a:xfrm>
            <a:off x="23447" y="6568374"/>
            <a:ext cx="28810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>
                <a:solidFill>
                  <a:prstClr val="white">
                    <a:lumMod val="75000"/>
                  </a:prstClr>
                </a:solidFill>
              </a:rPr>
              <a:t>Property &amp; Confidential – Internal use only </a:t>
            </a:r>
          </a:p>
        </p:txBody>
      </p:sp>
    </p:spTree>
    <p:extLst>
      <p:ext uri="{BB962C8B-B14F-4D97-AF65-F5344CB8AC3E}">
        <p14:creationId xmlns:p14="http://schemas.microsoft.com/office/powerpoint/2010/main" val="4190466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2" r:id="rId11"/>
    <p:sldLayoutId id="2147483673" r:id="rId12"/>
    <p:sldLayoutId id="2147483674" r:id="rId13"/>
    <p:sldLayoutId id="2147483675" r:id="rId14"/>
    <p:sldLayoutId id="214748367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11" Type="http://schemas.openxmlformats.org/officeDocument/2006/relationships/image" Target="../media/image30.png"/><Relationship Id="rId5" Type="http://schemas.openxmlformats.org/officeDocument/2006/relationships/image" Target="../media/image24.jpg"/><Relationship Id="rId10" Type="http://schemas.openxmlformats.org/officeDocument/2006/relationships/image" Target="../media/image29.jpg"/><Relationship Id="rId4" Type="http://schemas.openxmlformats.org/officeDocument/2006/relationships/image" Target="../media/image23.png"/><Relationship Id="rId9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9.sv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svg"/><Relationship Id="rId4" Type="http://schemas.openxmlformats.org/officeDocument/2006/relationships/image" Target="../media/image57.svg"/><Relationship Id="rId9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79766C-9417-4ECA-889D-EFBE3DDC1455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95286" y="1670448"/>
            <a:ext cx="11401425" cy="2728912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ONE STOP SHOP</a:t>
            </a:r>
            <a:b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b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Um novo paradigma em Patologia &amp; Genômica</a:t>
            </a:r>
            <a:b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b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endParaRPr lang="en-A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2A843E-BE72-43F4-97EE-D473D4B9AC59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3999" y="3694113"/>
            <a:ext cx="9144000" cy="1655762"/>
          </a:xfrm>
        </p:spPr>
        <p:txBody>
          <a:bodyPr/>
          <a:lstStyle/>
          <a:p>
            <a:pPr marL="0" indent="0" algn="ctr">
              <a:buNone/>
            </a:pP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pPr marL="0" indent="0" algn="ctr">
              <a:buNone/>
            </a:pPr>
            <a:r>
              <a:rPr lang="en-AU" sz="2400" dirty="0">
                <a:solidFill>
                  <a:schemeClr val="bg2">
                    <a:lumMod val="50000"/>
                  </a:schemeClr>
                </a:solidFill>
              </a:rPr>
              <a:t>Leonard M. da Silva MD, PhD</a:t>
            </a:r>
            <a:br>
              <a:rPr lang="en-AU" sz="2400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en-AU" sz="2400" dirty="0" err="1">
                <a:solidFill>
                  <a:schemeClr val="bg2">
                    <a:lumMod val="50000"/>
                  </a:schemeClr>
                </a:solidFill>
              </a:rPr>
              <a:t>Oncoclínicas</a:t>
            </a:r>
            <a:r>
              <a:rPr lang="en-AU" sz="2400" dirty="0">
                <a:solidFill>
                  <a:schemeClr val="bg2">
                    <a:lumMod val="50000"/>
                  </a:schemeClr>
                </a:solidFill>
              </a:rPr>
              <a:t> Precision Medicine, S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</a:rPr>
              <a:t>ão</a:t>
            </a:r>
            <a:r>
              <a:rPr lang="pt-BR" sz="2400" dirty="0">
                <a:solidFill>
                  <a:schemeClr val="bg2">
                    <a:lumMod val="50000"/>
                  </a:schemeClr>
                </a:solidFill>
              </a:rPr>
              <a:t> Paulo, </a:t>
            </a:r>
            <a:r>
              <a:rPr lang="pt-BR" sz="2400" dirty="0" err="1">
                <a:solidFill>
                  <a:schemeClr val="bg2">
                    <a:lumMod val="50000"/>
                  </a:schemeClr>
                </a:solidFill>
              </a:rPr>
              <a:t>Brazil</a:t>
            </a:r>
            <a:endParaRPr lang="en-AU" sz="2400" dirty="0">
              <a:solidFill>
                <a:schemeClr val="bg2">
                  <a:lumMod val="50000"/>
                </a:schemeClr>
              </a:solidFill>
            </a:endParaRPr>
          </a:p>
          <a:p>
            <a:endParaRPr lang="en-AU" dirty="0"/>
          </a:p>
        </p:txBody>
      </p:sp>
      <p:sp>
        <p:nvSpPr>
          <p:cNvPr id="5" name="Subtítulo 2">
            <a:extLst>
              <a:ext uri="{FF2B5EF4-FFF2-40B4-BE49-F238E27FC236}">
                <a16:creationId xmlns:a16="http://schemas.microsoft.com/office/drawing/2014/main" id="{E8DCD77B-1CDF-41F1-9D66-77DF613229F9}"/>
              </a:ext>
            </a:extLst>
          </p:cNvPr>
          <p:cNvSpPr txBox="1">
            <a:spLocks/>
          </p:cNvSpPr>
          <p:nvPr/>
        </p:nvSpPr>
        <p:spPr>
          <a:xfrm>
            <a:off x="1524000" y="4521994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3606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F7A2DA8-9198-41E8-A676-CFB72FAF7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5949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9BBFF91C-3518-47AE-8AB0-BEA7E48FDEBA}"/>
              </a:ext>
            </a:extLst>
          </p:cNvPr>
          <p:cNvSpPr txBox="1"/>
          <p:nvPr/>
        </p:nvSpPr>
        <p:spPr>
          <a:xfrm>
            <a:off x="798896" y="394636"/>
            <a:ext cx="299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CKs</a:t>
            </a:r>
            <a:r>
              <a:rPr lang="pt-BR" sz="3200" dirty="0"/>
              <a:t> - IHQ</a:t>
            </a:r>
          </a:p>
        </p:txBody>
      </p:sp>
    </p:spTree>
    <p:extLst>
      <p:ext uri="{BB962C8B-B14F-4D97-AF65-F5344CB8AC3E}">
        <p14:creationId xmlns:p14="http://schemas.microsoft.com/office/powerpoint/2010/main" val="22163271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FF7747F9-44A7-415D-8108-F574542CA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5"/>
            <a:ext cx="12192000" cy="5949950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B628783-C2D8-4AE8-A5DC-8B4BC3CBDAF9}"/>
              </a:ext>
            </a:extLst>
          </p:cNvPr>
          <p:cNvSpPr txBox="1"/>
          <p:nvPr/>
        </p:nvSpPr>
        <p:spPr>
          <a:xfrm>
            <a:off x="0" y="0"/>
            <a:ext cx="2993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TTF1 - IHQ</a:t>
            </a:r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C9E12263-5681-44F6-9014-867383A49175}"/>
              </a:ext>
            </a:extLst>
          </p:cNvPr>
          <p:cNvCxnSpPr>
            <a:cxnSpLocks/>
          </p:cNvCxnSpPr>
          <p:nvPr/>
        </p:nvCxnSpPr>
        <p:spPr>
          <a:xfrm>
            <a:off x="6622180" y="3898231"/>
            <a:ext cx="1203158" cy="0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0C007F5B-4943-4F06-BA89-C38A3E810107}"/>
              </a:ext>
            </a:extLst>
          </p:cNvPr>
          <p:cNvCxnSpPr>
            <a:cxnSpLocks/>
          </p:cNvCxnSpPr>
          <p:nvPr/>
        </p:nvCxnSpPr>
        <p:spPr>
          <a:xfrm>
            <a:off x="3522846" y="4266398"/>
            <a:ext cx="1203158" cy="0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71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3EAB22AF-03FF-4DD6-BAD1-F07A5912E0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775"/>
            <a:ext cx="12192000" cy="594995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C71A3EF-BA1C-40F8-9150-735DB656FD56}"/>
              </a:ext>
            </a:extLst>
          </p:cNvPr>
          <p:cNvSpPr txBox="1"/>
          <p:nvPr/>
        </p:nvSpPr>
        <p:spPr>
          <a:xfrm>
            <a:off x="0" y="0"/>
            <a:ext cx="3507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 err="1"/>
              <a:t>Sinaptofisina</a:t>
            </a:r>
            <a:r>
              <a:rPr lang="pt-BR" sz="3200" dirty="0"/>
              <a:t> - IHQ</a:t>
            </a:r>
          </a:p>
        </p:txBody>
      </p:sp>
    </p:spTree>
    <p:extLst>
      <p:ext uri="{BB962C8B-B14F-4D97-AF65-F5344CB8AC3E}">
        <p14:creationId xmlns:p14="http://schemas.microsoft.com/office/powerpoint/2010/main" val="19639968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02CC49C9-B339-B417-FF13-8A0FCA25B759}"/>
              </a:ext>
            </a:extLst>
          </p:cNvPr>
          <p:cNvSpPr/>
          <p:nvPr/>
        </p:nvSpPr>
        <p:spPr>
          <a:xfrm>
            <a:off x="1" y="4598504"/>
            <a:ext cx="12192000" cy="22594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4806F2-C81D-4940-94FE-A73B13529D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857" t="31605" r="8857" b="8543"/>
          <a:stretch/>
        </p:blipFill>
        <p:spPr>
          <a:xfrm>
            <a:off x="2346960" y="289179"/>
            <a:ext cx="7498080" cy="6279641"/>
          </a:xfrm>
          <a:prstGeom prst="rect">
            <a:avLst/>
          </a:prstGeom>
        </p:spPr>
      </p:pic>
      <p:cxnSp>
        <p:nvCxnSpPr>
          <p:cNvPr id="4" name="Conector de Seta Reta 3">
            <a:extLst>
              <a:ext uri="{FF2B5EF4-FFF2-40B4-BE49-F238E27FC236}">
                <a16:creationId xmlns:a16="http://schemas.microsoft.com/office/drawing/2014/main" id="{E70EC327-8FFD-4296-9129-99A8C38AE950}"/>
              </a:ext>
            </a:extLst>
          </p:cNvPr>
          <p:cNvCxnSpPr>
            <a:cxnSpLocks/>
          </p:cNvCxnSpPr>
          <p:nvPr/>
        </p:nvCxnSpPr>
        <p:spPr>
          <a:xfrm flipH="1">
            <a:off x="7680960" y="6037446"/>
            <a:ext cx="914399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tângulo 5">
            <a:extLst>
              <a:ext uri="{FF2B5EF4-FFF2-40B4-BE49-F238E27FC236}">
                <a16:creationId xmlns:a16="http://schemas.microsoft.com/office/drawing/2014/main" id="{AE673BF2-CB28-4E4D-83FF-3BE54C994C20}"/>
              </a:ext>
            </a:extLst>
          </p:cNvPr>
          <p:cNvSpPr/>
          <p:nvPr/>
        </p:nvSpPr>
        <p:spPr>
          <a:xfrm>
            <a:off x="6096000" y="5929162"/>
            <a:ext cx="1575335" cy="2117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C7FB3559-1827-4A73-BE0C-0B60E4091383}"/>
              </a:ext>
            </a:extLst>
          </p:cNvPr>
          <p:cNvCxnSpPr>
            <a:cxnSpLocks/>
          </p:cNvCxnSpPr>
          <p:nvPr/>
        </p:nvCxnSpPr>
        <p:spPr>
          <a:xfrm>
            <a:off x="1941518" y="4041869"/>
            <a:ext cx="552666" cy="0"/>
          </a:xfrm>
          <a:prstGeom prst="straightConnector1">
            <a:avLst/>
          </a:prstGeom>
          <a:ln w="889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9638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0A09EB4-2282-0C0F-B182-FD201E863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91" y="2184714"/>
            <a:ext cx="10492596" cy="204287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D26DED90-7C9B-4AE9-8529-D224AB8AC5D4}"/>
              </a:ext>
            </a:extLst>
          </p:cNvPr>
          <p:cNvSpPr/>
          <p:nvPr/>
        </p:nvSpPr>
        <p:spPr>
          <a:xfrm>
            <a:off x="842513" y="3611219"/>
            <a:ext cx="1493184" cy="22528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8449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5644B850-8B6D-42B1-97BF-7BD2E86141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024" t="26846" r="8791" b="17722"/>
          <a:stretch/>
        </p:blipFill>
        <p:spPr>
          <a:xfrm>
            <a:off x="2476901" y="255028"/>
            <a:ext cx="7238197" cy="5642189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C47F207-9683-7901-5EB2-89E9C9AF8535}"/>
              </a:ext>
            </a:extLst>
          </p:cNvPr>
          <p:cNvSpPr/>
          <p:nvPr/>
        </p:nvSpPr>
        <p:spPr>
          <a:xfrm>
            <a:off x="2476901" y="3626225"/>
            <a:ext cx="3128769" cy="22528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248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CFC4D-D036-3A2F-27D3-973622F6F3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6038" y="1089996"/>
            <a:ext cx="10515600" cy="1325562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2">
                    <a:lumMod val="10000"/>
                  </a:schemeClr>
                </a:solidFill>
              </a:rPr>
              <a:t>Tumor de pulmão</a:t>
            </a:r>
            <a:br>
              <a:rPr lang="pt-BR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A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Diagnóstico</a:t>
            </a: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externo</a:t>
            </a: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 – Carcinoma </a:t>
            </a: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combinado</a:t>
            </a: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br>
              <a:rPr lang="en-AU" sz="4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(adenocarcinoma + carcinoma de </a:t>
            </a: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pequenas</a:t>
            </a: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células</a:t>
            </a:r>
            <a:r>
              <a:rPr lang="en-AU" sz="4000" dirty="0">
                <a:solidFill>
                  <a:schemeClr val="bg2">
                    <a:lumMod val="10000"/>
                  </a:schemeClr>
                </a:solidFill>
              </a:rPr>
              <a:t>) – ALK </a:t>
            </a:r>
            <a:r>
              <a:rPr lang="en-AU" sz="4000" dirty="0" err="1">
                <a:solidFill>
                  <a:schemeClr val="bg2">
                    <a:lumMod val="10000"/>
                  </a:schemeClr>
                </a:solidFill>
              </a:rPr>
              <a:t>positivo</a:t>
            </a:r>
            <a:br>
              <a:rPr lang="en-AU" sz="4000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AU" sz="40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4000" b="1" dirty="0" err="1">
                <a:solidFill>
                  <a:schemeClr val="bg2">
                    <a:lumMod val="10000"/>
                  </a:schemeClr>
                </a:solidFill>
              </a:rPr>
              <a:t>Revis</a:t>
            </a:r>
            <a:r>
              <a:rPr lang="pt-BR" sz="4000" b="1" dirty="0" err="1">
                <a:solidFill>
                  <a:schemeClr val="bg2">
                    <a:lumMod val="10000"/>
                  </a:schemeClr>
                </a:solidFill>
              </a:rPr>
              <a:t>ão</a:t>
            </a:r>
            <a:r>
              <a:rPr lang="pt-BR" sz="4000" b="1" dirty="0">
                <a:solidFill>
                  <a:schemeClr val="bg2">
                    <a:lumMod val="10000"/>
                  </a:schemeClr>
                </a:solidFill>
              </a:rPr>
              <a:t>, IHQ e análise molecular (NGS) na OCPM:</a:t>
            </a:r>
            <a:br>
              <a:rPr lang="pt-BR" sz="4000" b="1" dirty="0">
                <a:solidFill>
                  <a:schemeClr val="bg2">
                    <a:lumMod val="10000"/>
                  </a:schemeClr>
                </a:solidFill>
                <a:cs typeface="Calibri Light"/>
              </a:rPr>
            </a:br>
            <a:r>
              <a:rPr lang="pt-BR" sz="4000" b="1" dirty="0">
                <a:solidFill>
                  <a:schemeClr val="bg2">
                    <a:lumMod val="10000"/>
                  </a:schemeClr>
                </a:solidFill>
              </a:rPr>
              <a:t>- Blastoma pulmonar</a:t>
            </a:r>
            <a:endParaRPr lang="en-AU" sz="4000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371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081271" y="5500115"/>
            <a:ext cx="1146048" cy="83210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922007" y="5500115"/>
            <a:ext cx="853440" cy="784859"/>
          </a:xfrm>
          <a:prstGeom prst="rect">
            <a:avLst/>
          </a:prstGeom>
        </p:spPr>
      </p:pic>
      <p:grpSp>
        <p:nvGrpSpPr>
          <p:cNvPr id="4" name="object 4"/>
          <p:cNvGrpSpPr/>
          <p:nvPr/>
        </p:nvGrpSpPr>
        <p:grpSpPr>
          <a:xfrm>
            <a:off x="7851519" y="5481675"/>
            <a:ext cx="1271270" cy="880110"/>
            <a:chOff x="7851519" y="5481675"/>
            <a:chExt cx="1271270" cy="880110"/>
          </a:xfrm>
        </p:grpSpPr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851519" y="5481675"/>
              <a:ext cx="1271207" cy="879588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869935" y="5500116"/>
              <a:ext cx="1176527" cy="78485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7865109" y="5495353"/>
              <a:ext cx="1186180" cy="794385"/>
            </a:xfrm>
            <a:custGeom>
              <a:avLst/>
              <a:gdLst/>
              <a:ahLst/>
              <a:cxnLst/>
              <a:rect l="l" t="t" r="r" b="b"/>
              <a:pathLst>
                <a:path w="1186179" h="794385">
                  <a:moveTo>
                    <a:pt x="0" y="794384"/>
                  </a:moveTo>
                  <a:lnTo>
                    <a:pt x="1186052" y="794384"/>
                  </a:lnTo>
                  <a:lnTo>
                    <a:pt x="1186052" y="0"/>
                  </a:lnTo>
                  <a:lnTo>
                    <a:pt x="0" y="0"/>
                  </a:lnTo>
                  <a:lnTo>
                    <a:pt x="0" y="79438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8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848355" y="5501640"/>
            <a:ext cx="1147571" cy="870204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450847" y="5500115"/>
            <a:ext cx="1309116" cy="873252"/>
          </a:xfrm>
          <a:prstGeom prst="rect">
            <a:avLst/>
          </a:prstGeom>
        </p:spPr>
      </p:pic>
      <p:grpSp>
        <p:nvGrpSpPr>
          <p:cNvPr id="10" name="object 10"/>
          <p:cNvGrpSpPr/>
          <p:nvPr/>
        </p:nvGrpSpPr>
        <p:grpSpPr>
          <a:xfrm>
            <a:off x="5309529" y="5481675"/>
            <a:ext cx="1574800" cy="880110"/>
            <a:chOff x="5309529" y="5481675"/>
            <a:chExt cx="1574800" cy="880110"/>
          </a:xfrm>
        </p:grpSpPr>
        <p:pic>
          <p:nvPicPr>
            <p:cNvPr id="11" name="object 11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309529" y="5481675"/>
              <a:ext cx="1574421" cy="879588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327903" y="5500116"/>
              <a:ext cx="1479803" cy="784859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5323077" y="5495353"/>
              <a:ext cx="1489710" cy="794385"/>
            </a:xfrm>
            <a:custGeom>
              <a:avLst/>
              <a:gdLst/>
              <a:ahLst/>
              <a:cxnLst/>
              <a:rect l="l" t="t" r="r" b="b"/>
              <a:pathLst>
                <a:path w="1489709" h="794385">
                  <a:moveTo>
                    <a:pt x="0" y="794384"/>
                  </a:moveTo>
                  <a:lnTo>
                    <a:pt x="1489328" y="794384"/>
                  </a:lnTo>
                  <a:lnTo>
                    <a:pt x="1489328" y="0"/>
                  </a:lnTo>
                  <a:lnTo>
                    <a:pt x="0" y="0"/>
                  </a:lnTo>
                  <a:lnTo>
                    <a:pt x="0" y="794384"/>
                  </a:lnTo>
                  <a:close/>
                </a:path>
              </a:pathLst>
            </a:custGeom>
            <a:ln w="952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14" name="object 14"/>
          <p:cNvGrpSpPr/>
          <p:nvPr/>
        </p:nvGrpSpPr>
        <p:grpSpPr>
          <a:xfrm>
            <a:off x="9132887" y="5490590"/>
            <a:ext cx="1617980" cy="803910"/>
            <a:chOff x="9132887" y="5490590"/>
            <a:chExt cx="1617980" cy="803910"/>
          </a:xfrm>
        </p:grpSpPr>
        <p:pic>
          <p:nvPicPr>
            <p:cNvPr id="15" name="object 15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9142475" y="5500115"/>
              <a:ext cx="1598676" cy="784859"/>
            </a:xfrm>
            <a:prstGeom prst="rect">
              <a:avLst/>
            </a:prstGeom>
          </p:spPr>
        </p:pic>
        <p:sp>
          <p:nvSpPr>
            <p:cNvPr id="16" name="object 16"/>
            <p:cNvSpPr/>
            <p:nvPr/>
          </p:nvSpPr>
          <p:spPr>
            <a:xfrm>
              <a:off x="9137650" y="5495353"/>
              <a:ext cx="1608455" cy="794385"/>
            </a:xfrm>
            <a:custGeom>
              <a:avLst/>
              <a:gdLst/>
              <a:ahLst/>
              <a:cxnLst/>
              <a:rect l="l" t="t" r="r" b="b"/>
              <a:pathLst>
                <a:path w="1608454" h="794385">
                  <a:moveTo>
                    <a:pt x="0" y="794384"/>
                  </a:moveTo>
                  <a:lnTo>
                    <a:pt x="1608201" y="794384"/>
                  </a:lnTo>
                  <a:lnTo>
                    <a:pt x="1608201" y="0"/>
                  </a:lnTo>
                  <a:lnTo>
                    <a:pt x="0" y="0"/>
                  </a:lnTo>
                  <a:lnTo>
                    <a:pt x="0" y="794384"/>
                  </a:lnTo>
                  <a:close/>
                </a:path>
              </a:pathLst>
            </a:custGeom>
            <a:ln w="952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17" name="object 17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10004552" y="6078537"/>
              <a:ext cx="168401" cy="111925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676891" y="5639612"/>
              <a:ext cx="168401" cy="111937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9484868" y="5926137"/>
              <a:ext cx="168401" cy="111925"/>
            </a:xfrm>
            <a:prstGeom prst="rect">
              <a:avLst/>
            </a:prstGeom>
          </p:spPr>
        </p:pic>
      </p:grpSp>
      <p:sp>
        <p:nvSpPr>
          <p:cNvPr id="20" name="object 20"/>
          <p:cNvSpPr txBox="1"/>
          <p:nvPr/>
        </p:nvSpPr>
        <p:spPr>
          <a:xfrm>
            <a:off x="4523232" y="385572"/>
            <a:ext cx="2691765" cy="341630"/>
          </a:xfrm>
          <a:prstGeom prst="rect">
            <a:avLst/>
          </a:prstGeom>
          <a:solidFill>
            <a:srgbClr val="33CCCC"/>
          </a:solidFill>
          <a:ln w="12700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209550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Excisão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amostra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tecidual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23232" y="1324355"/>
            <a:ext cx="2691765" cy="34163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35560" rIns="0" bIns="0" rtlCol="0">
            <a:spAutoFit/>
          </a:bodyPr>
          <a:lstStyle/>
          <a:p>
            <a:pPr marL="172720" marR="0" lvl="0" indent="0" defTabSz="914400" eaLnBrk="1" fontAlgn="auto" latinLnBrk="0" hangingPunct="1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Fixação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formalina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neutra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23232" y="1947672"/>
            <a:ext cx="2691765" cy="34036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34925" rIns="0" bIns="0" rtlCol="0">
            <a:spAutoFit/>
          </a:bodyPr>
          <a:lstStyle/>
          <a:p>
            <a:pPr marL="372110" marR="0" lvl="0" indent="0" defTabSz="914400" eaLnBrk="1" fontAlgn="auto" latinLnBrk="0" hangingPunct="1">
              <a:lnSpc>
                <a:spcPct val="100000"/>
              </a:lnSpc>
              <a:spcBef>
                <a:spcPts val="2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Embebição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em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parafina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89660" y="987552"/>
            <a:ext cx="2691765" cy="341630"/>
          </a:xfrm>
          <a:prstGeom prst="rect">
            <a:avLst/>
          </a:prstGeom>
          <a:solidFill>
            <a:srgbClr val="33CCCC"/>
          </a:solidFill>
          <a:ln w="12700">
            <a:solidFill>
              <a:srgbClr val="000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Biópsia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8048243" y="987552"/>
            <a:ext cx="2693035" cy="341630"/>
          </a:xfrm>
          <a:prstGeom prst="rect">
            <a:avLst/>
          </a:prstGeom>
          <a:solidFill>
            <a:srgbClr val="33CCCC"/>
          </a:solidFill>
          <a:ln w="12700">
            <a:solidFill>
              <a:srgbClr val="000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577850" marR="0" lvl="0" indent="0" defTabSz="914400" eaLnBrk="1" fontAlgn="auto" latinLnBrk="0" hangingPunct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Espécime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cirúrgico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482084" y="2545079"/>
            <a:ext cx="2773680" cy="34036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48260" rIns="0" bIns="0" rtlCol="0">
            <a:spAutoFit/>
          </a:bodyPr>
          <a:lstStyle/>
          <a:p>
            <a:pPr marL="193040" marR="0" lvl="0" indent="0" defTabSz="914400" eaLnBrk="1" fontAlgn="auto" latinLnBrk="0" hangingPunct="1">
              <a:lnSpc>
                <a:spcPct val="100000"/>
              </a:lnSpc>
              <a:spcBef>
                <a:spcPts val="38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Histopatologia/Seleção</a:t>
            </a:r>
            <a:r>
              <a:rPr kumimoji="0" sz="1450" b="0" i="0" u="none" strike="noStrike" kern="0" cap="none" spc="1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tecidual</a:t>
            </a: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523232" y="3154679"/>
            <a:ext cx="2691765" cy="34163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48895" rIns="0" bIns="0" rtlCol="0">
            <a:spAutoFit/>
          </a:bodyPr>
          <a:lstStyle/>
          <a:p>
            <a:pPr marL="184785" marR="0" lvl="0" indent="0" defTabSz="914400" eaLnBrk="1" fontAlgn="auto" latinLnBrk="0" hangingPunct="1">
              <a:lnSpc>
                <a:spcPct val="100000"/>
              </a:lnSpc>
              <a:spcBef>
                <a:spcPts val="3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5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Imuno-histoquímico/genômica</a:t>
            </a:r>
            <a:endParaRPr kumimoji="0" sz="145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23232" y="4351020"/>
            <a:ext cx="2691765" cy="34036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786765" marR="0" lvl="0" indent="0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Interpretação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523232" y="4910328"/>
            <a:ext cx="2691765" cy="34036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36195" rIns="0" bIns="0" rtlCol="0">
            <a:spAutoFit/>
          </a:bodyPr>
          <a:lstStyle/>
          <a:p>
            <a:pPr marL="635" marR="0" lvl="0" indent="0" algn="ctr" defTabSz="914400" eaLnBrk="1" fontAlgn="auto" latinLnBrk="0" hangingPunct="1">
              <a:lnSpc>
                <a:spcPct val="100000"/>
              </a:lnSpc>
              <a:spcBef>
                <a:spcPts val="2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Laudo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523232" y="3730752"/>
            <a:ext cx="2691765" cy="340360"/>
          </a:xfrm>
          <a:prstGeom prst="rect">
            <a:avLst/>
          </a:prstGeom>
          <a:solidFill>
            <a:srgbClr val="EBEBEB"/>
          </a:solidFill>
          <a:ln w="12700">
            <a:solidFill>
              <a:srgbClr val="000000"/>
            </a:solidFill>
          </a:ln>
        </p:spPr>
        <p:txBody>
          <a:bodyPr vert="horz" wrap="square" lIns="0" tIns="36194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28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cs typeface="Calibri"/>
              </a:rPr>
              <a:t>Análise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936491" y="550798"/>
            <a:ext cx="549910" cy="335280"/>
          </a:xfrm>
          <a:custGeom>
            <a:avLst/>
            <a:gdLst/>
            <a:ahLst/>
            <a:cxnLst/>
            <a:rect l="l" t="t" r="r" b="b"/>
            <a:pathLst>
              <a:path w="549910" h="335280">
                <a:moveTo>
                  <a:pt x="45593" y="263016"/>
                </a:moveTo>
                <a:lnTo>
                  <a:pt x="0" y="334899"/>
                </a:lnTo>
                <a:lnTo>
                  <a:pt x="84962" y="328167"/>
                </a:lnTo>
                <a:lnTo>
                  <a:pt x="72530" y="307593"/>
                </a:lnTo>
                <a:lnTo>
                  <a:pt x="57658" y="307593"/>
                </a:lnTo>
                <a:lnTo>
                  <a:pt x="51054" y="296672"/>
                </a:lnTo>
                <a:lnTo>
                  <a:pt x="61958" y="290098"/>
                </a:lnTo>
                <a:lnTo>
                  <a:pt x="45593" y="263016"/>
                </a:lnTo>
                <a:close/>
              </a:path>
              <a:path w="549910" h="335280">
                <a:moveTo>
                  <a:pt x="61958" y="290098"/>
                </a:moveTo>
                <a:lnTo>
                  <a:pt x="51054" y="296672"/>
                </a:lnTo>
                <a:lnTo>
                  <a:pt x="57658" y="307593"/>
                </a:lnTo>
                <a:lnTo>
                  <a:pt x="68558" y="301021"/>
                </a:lnTo>
                <a:lnTo>
                  <a:pt x="61958" y="290098"/>
                </a:lnTo>
                <a:close/>
              </a:path>
              <a:path w="549910" h="335280">
                <a:moveTo>
                  <a:pt x="68558" y="301021"/>
                </a:moveTo>
                <a:lnTo>
                  <a:pt x="57658" y="307593"/>
                </a:lnTo>
                <a:lnTo>
                  <a:pt x="72530" y="307593"/>
                </a:lnTo>
                <a:lnTo>
                  <a:pt x="68558" y="301021"/>
                </a:lnTo>
                <a:close/>
              </a:path>
              <a:path w="549910" h="335280">
                <a:moveTo>
                  <a:pt x="543179" y="0"/>
                </a:moveTo>
                <a:lnTo>
                  <a:pt x="61958" y="290098"/>
                </a:lnTo>
                <a:lnTo>
                  <a:pt x="68558" y="301021"/>
                </a:lnTo>
                <a:lnTo>
                  <a:pt x="549656" y="10922"/>
                </a:lnTo>
                <a:lnTo>
                  <a:pt x="54317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252969" y="602361"/>
            <a:ext cx="554990" cy="282575"/>
          </a:xfrm>
          <a:custGeom>
            <a:avLst/>
            <a:gdLst/>
            <a:ahLst/>
            <a:cxnLst/>
            <a:rect l="l" t="t" r="r" b="b"/>
            <a:pathLst>
              <a:path w="554990" h="282575">
                <a:moveTo>
                  <a:pt x="484043" y="253886"/>
                </a:moveTo>
                <a:lnTo>
                  <a:pt x="469773" y="282321"/>
                </a:lnTo>
                <a:lnTo>
                  <a:pt x="554989" y="282448"/>
                </a:lnTo>
                <a:lnTo>
                  <a:pt x="537876" y="259587"/>
                </a:lnTo>
                <a:lnTo>
                  <a:pt x="495426" y="259587"/>
                </a:lnTo>
                <a:lnTo>
                  <a:pt x="484043" y="253886"/>
                </a:lnTo>
                <a:close/>
              </a:path>
              <a:path w="554990" h="282575">
                <a:moveTo>
                  <a:pt x="489700" y="242614"/>
                </a:moveTo>
                <a:lnTo>
                  <a:pt x="484043" y="253886"/>
                </a:lnTo>
                <a:lnTo>
                  <a:pt x="495426" y="259587"/>
                </a:lnTo>
                <a:lnTo>
                  <a:pt x="501014" y="248285"/>
                </a:lnTo>
                <a:lnTo>
                  <a:pt x="489700" y="242614"/>
                </a:lnTo>
                <a:close/>
              </a:path>
              <a:path w="554990" h="282575">
                <a:moveTo>
                  <a:pt x="503935" y="214249"/>
                </a:moveTo>
                <a:lnTo>
                  <a:pt x="489700" y="242614"/>
                </a:lnTo>
                <a:lnTo>
                  <a:pt x="501014" y="248285"/>
                </a:lnTo>
                <a:lnTo>
                  <a:pt x="495426" y="259587"/>
                </a:lnTo>
                <a:lnTo>
                  <a:pt x="537876" y="259587"/>
                </a:lnTo>
                <a:lnTo>
                  <a:pt x="503935" y="214249"/>
                </a:lnTo>
                <a:close/>
              </a:path>
              <a:path w="554990" h="282575">
                <a:moveTo>
                  <a:pt x="5587" y="0"/>
                </a:moveTo>
                <a:lnTo>
                  <a:pt x="0" y="11429"/>
                </a:lnTo>
                <a:lnTo>
                  <a:pt x="484043" y="253886"/>
                </a:lnTo>
                <a:lnTo>
                  <a:pt x="489700" y="242614"/>
                </a:lnTo>
                <a:lnTo>
                  <a:pt x="5587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899408" y="1215389"/>
            <a:ext cx="501650" cy="335280"/>
          </a:xfrm>
          <a:custGeom>
            <a:avLst/>
            <a:gdLst/>
            <a:ahLst/>
            <a:cxnLst/>
            <a:rect l="l" t="t" r="r" b="b"/>
            <a:pathLst>
              <a:path w="501650" h="335280">
                <a:moveTo>
                  <a:pt x="434056" y="298055"/>
                </a:moveTo>
                <a:lnTo>
                  <a:pt x="416559" y="324485"/>
                </a:lnTo>
                <a:lnTo>
                  <a:pt x="501141" y="334772"/>
                </a:lnTo>
                <a:lnTo>
                  <a:pt x="484006" y="305054"/>
                </a:lnTo>
                <a:lnTo>
                  <a:pt x="444626" y="305054"/>
                </a:lnTo>
                <a:lnTo>
                  <a:pt x="434056" y="298055"/>
                </a:lnTo>
                <a:close/>
              </a:path>
              <a:path w="501650" h="335280">
                <a:moveTo>
                  <a:pt x="441039" y="287507"/>
                </a:moveTo>
                <a:lnTo>
                  <a:pt x="434056" y="298055"/>
                </a:lnTo>
                <a:lnTo>
                  <a:pt x="444626" y="305054"/>
                </a:lnTo>
                <a:lnTo>
                  <a:pt x="451612" y="294513"/>
                </a:lnTo>
                <a:lnTo>
                  <a:pt x="441039" y="287507"/>
                </a:lnTo>
                <a:close/>
              </a:path>
              <a:path w="501650" h="335280">
                <a:moveTo>
                  <a:pt x="458596" y="260985"/>
                </a:moveTo>
                <a:lnTo>
                  <a:pt x="441039" y="287507"/>
                </a:lnTo>
                <a:lnTo>
                  <a:pt x="451612" y="294513"/>
                </a:lnTo>
                <a:lnTo>
                  <a:pt x="444626" y="305054"/>
                </a:lnTo>
                <a:lnTo>
                  <a:pt x="484006" y="305054"/>
                </a:lnTo>
                <a:lnTo>
                  <a:pt x="458596" y="260985"/>
                </a:lnTo>
                <a:close/>
              </a:path>
              <a:path w="501650" h="335280">
                <a:moveTo>
                  <a:pt x="7112" y="0"/>
                </a:moveTo>
                <a:lnTo>
                  <a:pt x="0" y="10668"/>
                </a:lnTo>
                <a:lnTo>
                  <a:pt x="434056" y="298055"/>
                </a:lnTo>
                <a:lnTo>
                  <a:pt x="441039" y="287507"/>
                </a:lnTo>
                <a:lnTo>
                  <a:pt x="71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36535" y="1215516"/>
            <a:ext cx="474345" cy="334645"/>
          </a:xfrm>
          <a:custGeom>
            <a:avLst/>
            <a:gdLst/>
            <a:ahLst/>
            <a:cxnLst/>
            <a:rect l="l" t="t" r="r" b="b"/>
            <a:pathLst>
              <a:path w="474345" h="334644">
                <a:moveTo>
                  <a:pt x="40513" y="259587"/>
                </a:moveTo>
                <a:lnTo>
                  <a:pt x="0" y="334518"/>
                </a:lnTo>
                <a:lnTo>
                  <a:pt x="84328" y="321945"/>
                </a:lnTo>
                <a:lnTo>
                  <a:pt x="71210" y="303275"/>
                </a:lnTo>
                <a:lnTo>
                  <a:pt x="55625" y="303275"/>
                </a:lnTo>
                <a:lnTo>
                  <a:pt x="48387" y="292862"/>
                </a:lnTo>
                <a:lnTo>
                  <a:pt x="58779" y="285584"/>
                </a:lnTo>
                <a:lnTo>
                  <a:pt x="40513" y="259587"/>
                </a:lnTo>
                <a:close/>
              </a:path>
              <a:path w="474345" h="334644">
                <a:moveTo>
                  <a:pt x="58779" y="285584"/>
                </a:moveTo>
                <a:lnTo>
                  <a:pt x="48387" y="292862"/>
                </a:lnTo>
                <a:lnTo>
                  <a:pt x="55625" y="303275"/>
                </a:lnTo>
                <a:lnTo>
                  <a:pt x="66070" y="295961"/>
                </a:lnTo>
                <a:lnTo>
                  <a:pt x="58779" y="285584"/>
                </a:lnTo>
                <a:close/>
              </a:path>
              <a:path w="474345" h="334644">
                <a:moveTo>
                  <a:pt x="66070" y="295961"/>
                </a:moveTo>
                <a:lnTo>
                  <a:pt x="55625" y="303275"/>
                </a:lnTo>
                <a:lnTo>
                  <a:pt x="71210" y="303275"/>
                </a:lnTo>
                <a:lnTo>
                  <a:pt x="66070" y="295961"/>
                </a:lnTo>
                <a:close/>
              </a:path>
              <a:path w="474345" h="334644">
                <a:moveTo>
                  <a:pt x="466598" y="0"/>
                </a:moveTo>
                <a:lnTo>
                  <a:pt x="58779" y="285584"/>
                </a:lnTo>
                <a:lnTo>
                  <a:pt x="66070" y="295961"/>
                </a:lnTo>
                <a:lnTo>
                  <a:pt x="473837" y="10413"/>
                </a:lnTo>
                <a:lnTo>
                  <a:pt x="46659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4" name="object 34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0823" y="1699260"/>
            <a:ext cx="76200" cy="174625"/>
          </a:xfrm>
          <a:prstGeom prst="rect">
            <a:avLst/>
          </a:prstGeom>
        </p:spPr>
      </p:pic>
      <p:pic>
        <p:nvPicPr>
          <p:cNvPr id="35" name="object 35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0823" y="2298192"/>
            <a:ext cx="76200" cy="174625"/>
          </a:xfrm>
          <a:prstGeom prst="rect">
            <a:avLst/>
          </a:prstGeom>
        </p:spPr>
      </p:pic>
      <p:pic>
        <p:nvPicPr>
          <p:cNvPr id="36" name="object 36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0823" y="2907792"/>
            <a:ext cx="76200" cy="174625"/>
          </a:xfrm>
          <a:prstGeom prst="rect">
            <a:avLst/>
          </a:prstGeom>
        </p:spPr>
      </p:pic>
      <p:pic>
        <p:nvPicPr>
          <p:cNvPr id="37" name="object 37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5830823" y="3540252"/>
            <a:ext cx="76200" cy="174625"/>
          </a:xfrm>
          <a:prstGeom prst="rect">
            <a:avLst/>
          </a:prstGeom>
        </p:spPr>
      </p:pic>
      <p:pic>
        <p:nvPicPr>
          <p:cNvPr id="38" name="object 38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0823" y="4713732"/>
            <a:ext cx="76200" cy="174625"/>
          </a:xfrm>
          <a:prstGeom prst="rect">
            <a:avLst/>
          </a:prstGeom>
        </p:spPr>
      </p:pic>
      <p:pic>
        <p:nvPicPr>
          <p:cNvPr id="39" name="object 39"/>
          <p:cNvPicPr/>
          <p:nvPr/>
        </p:nvPicPr>
        <p:blipFill>
          <a:blip r:embed="rId12" cstate="print"/>
          <a:stretch>
            <a:fillRect/>
          </a:stretch>
        </p:blipFill>
        <p:spPr>
          <a:xfrm>
            <a:off x="5830823" y="4117847"/>
            <a:ext cx="76200" cy="174625"/>
          </a:xfrm>
          <a:prstGeom prst="rect">
            <a:avLst/>
          </a:prstGeom>
        </p:spPr>
      </p:pic>
      <p:sp>
        <p:nvSpPr>
          <p:cNvPr id="40" name="object 40"/>
          <p:cNvSpPr txBox="1"/>
          <p:nvPr/>
        </p:nvSpPr>
        <p:spPr>
          <a:xfrm>
            <a:off x="1019517" y="1997075"/>
            <a:ext cx="2847340" cy="2613660"/>
          </a:xfrm>
          <a:prstGeom prst="rect">
            <a:avLst/>
          </a:prstGeom>
          <a:solidFill>
            <a:srgbClr val="00AC9E"/>
          </a:solidFill>
          <a:ln w="12700">
            <a:solidFill>
              <a:srgbClr val="000000"/>
            </a:solidFill>
          </a:ln>
        </p:spPr>
        <p:txBody>
          <a:bodyPr vert="horz" wrap="square" lIns="0" tIns="128905" rIns="0" bIns="0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10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Fatores</a:t>
            </a:r>
            <a:r>
              <a:rPr kumimoji="0" sz="2400" b="0" i="0" u="sng" strike="noStrike" kern="0" cap="none" spc="-8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kumimoji="0" sz="2400" b="0" i="0" u="sng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pré-</a:t>
            </a:r>
            <a:r>
              <a:rPr kumimoji="0" sz="2400" b="0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analíticos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32080" marR="124460" lvl="0" indent="-1905" algn="ctr" defTabSz="914400" eaLnBrk="1" fontAlgn="auto" latinLnBrk="0" hangingPunct="1">
              <a:lnSpc>
                <a:spcPct val="100000"/>
              </a:lnSpc>
              <a:spcBef>
                <a:spcPts val="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Tempo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isquemia,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tamanho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da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amostra,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tempo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condições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fixação,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processamento</a:t>
            </a:r>
            <a:r>
              <a:rPr kumimoji="0" sz="1600" b="0" i="0" u="none" strike="noStrike" kern="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tecido,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tempo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armazenamento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tecido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as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condições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armazenamento.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8048243" y="1956816"/>
            <a:ext cx="2693035" cy="2615565"/>
          </a:xfrm>
          <a:prstGeom prst="rect">
            <a:avLst/>
          </a:prstGeom>
          <a:solidFill>
            <a:srgbClr val="00AC9E"/>
          </a:solidFill>
          <a:ln w="12700">
            <a:solidFill>
              <a:srgbClr val="000000"/>
            </a:solidFill>
          </a:ln>
        </p:spPr>
        <p:txBody>
          <a:bodyPr vert="horz" wrap="square" lIns="0" tIns="130175" rIns="0" bIns="0" rtlCol="0">
            <a:spAutoFit/>
          </a:bodyPr>
          <a:lstStyle/>
          <a:p>
            <a:pPr marL="3175" marR="0" lvl="0" indent="0" algn="ctr" defTabSz="914400" eaLnBrk="1" fontAlgn="auto" latinLnBrk="0" hangingPunct="1">
              <a:lnSpc>
                <a:spcPct val="100000"/>
              </a:lnSpc>
              <a:spcBef>
                <a:spcPts val="10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Fatores</a:t>
            </a:r>
            <a:r>
              <a:rPr kumimoji="0" sz="2400" b="0" i="0" u="sng" strike="noStrike" kern="0" cap="none" spc="-1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 </a:t>
            </a:r>
            <a:r>
              <a:rPr kumimoji="0" sz="2400" b="0" i="0" u="sng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Calibri"/>
                <a:cs typeface="Calibri"/>
              </a:rPr>
              <a:t>analíticos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  <a:p>
            <a:pPr marL="168275" marR="158115" lvl="0" indent="635" algn="ctr" defTabSz="914400" eaLnBrk="1" fontAlgn="auto" latinLnBrk="0" hangingPunct="1">
              <a:lnSpc>
                <a:spcPct val="100000"/>
              </a:lnSpc>
              <a:spcBef>
                <a:spcPts val="19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Calibração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de</a:t>
            </a:r>
            <a:r>
              <a:rPr kumimoji="0" sz="1600" b="0" i="0" u="none" strike="noStrike" kern="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maquinário, controles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corretos, interpretação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dos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resultados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em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contexto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</a:rPr>
              <a:t>clínico apropriado.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cs typeface="Calibri"/>
            </a:endParaRPr>
          </a:p>
        </p:txBody>
      </p:sp>
      <p:sp>
        <p:nvSpPr>
          <p:cNvPr id="42" name="CaixaDeTexto 41">
            <a:extLst>
              <a:ext uri="{FF2B5EF4-FFF2-40B4-BE49-F238E27FC236}">
                <a16:creationId xmlns:a16="http://schemas.microsoft.com/office/drawing/2014/main" id="{8DA7FFBB-A903-4BEC-9F34-8A0E29C31A2E}"/>
              </a:ext>
            </a:extLst>
          </p:cNvPr>
          <p:cNvSpPr txBox="1"/>
          <p:nvPr/>
        </p:nvSpPr>
        <p:spPr>
          <a:xfrm>
            <a:off x="9041842" y="6565611"/>
            <a:ext cx="4191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Imagens: Acervo do autor</a:t>
            </a:r>
            <a:endParaRPr kumimoji="0" lang="pt-BR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01E8C598-75AC-4475-9237-2D096A99AF60}"/>
              </a:ext>
            </a:extLst>
          </p:cNvPr>
          <p:cNvSpPr txBox="1"/>
          <p:nvPr/>
        </p:nvSpPr>
        <p:spPr>
          <a:xfrm>
            <a:off x="76200" y="6550223"/>
            <a:ext cx="7315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Compton CC, et al. </a:t>
            </a:r>
            <a:r>
              <a: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Arch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 </a:t>
            </a:r>
            <a:r>
              <a: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Pathol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 </a:t>
            </a:r>
            <a:r>
              <a:rPr kumimoji="0" lang="pt-BR" sz="1400" b="0" i="0" u="none" strike="noStrike" kern="0" cap="none" spc="0" normalizeH="0" baseline="0" noProof="0" dirty="0" err="1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Lab</a:t>
            </a:r>
            <a:r>
              <a:rPr kumimoji="0" lang="pt-BR" sz="1400" b="0" i="0" u="none" strike="noStrike" kern="0" cap="none" spc="0" normalizeH="0" baseline="0" noProof="0" dirty="0">
                <a:ln>
                  <a:noFill/>
                </a:ln>
                <a:solidFill>
                  <a:srgbClr val="212121"/>
                </a:solidFill>
                <a:effectLst/>
                <a:uLnTx/>
                <a:uFillTx/>
                <a:latin typeface="BlinkMacSystemFont"/>
              </a:rPr>
              <a:t> Med. 2019 Nov;143(11):1346-1363. </a:t>
            </a:r>
            <a:endParaRPr kumimoji="0" lang="pt-BR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C1B369F-C129-4C05-BF54-02CC2CB427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898"/>
          <a:stretch/>
        </p:blipFill>
        <p:spPr>
          <a:xfrm>
            <a:off x="446187" y="1070023"/>
            <a:ext cx="11622918" cy="51575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3456B4C-3470-25EF-0270-807D5AB8AC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5906" y="3429000"/>
            <a:ext cx="3052687" cy="290377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BEA07FC-0EF5-4B7D-A936-632CE8248F41}"/>
              </a:ext>
            </a:extLst>
          </p:cNvPr>
          <p:cNvSpPr txBox="1"/>
          <p:nvPr/>
        </p:nvSpPr>
        <p:spPr>
          <a:xfrm>
            <a:off x="1142800" y="244676"/>
            <a:ext cx="10926305" cy="14933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50000"/>
              </a:lnSpc>
            </a:pPr>
            <a:r>
              <a:rPr lang="pt-BR" sz="3200" dirty="0">
                <a:solidFill>
                  <a:schemeClr val="tx2"/>
                </a:solidFill>
              </a:rPr>
              <a:t>Metodologias...</a:t>
            </a:r>
          </a:p>
          <a:p>
            <a:pPr>
              <a:lnSpc>
                <a:spcPct val="150000"/>
              </a:lnSpc>
            </a:pPr>
            <a:endParaRPr lang="pt-BR" sz="3200" b="1" dirty="0">
              <a:solidFill>
                <a:schemeClr val="tx2"/>
              </a:solidFill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E1E25B7-BA1E-54E2-1A75-C2D0F58EC0B6}"/>
              </a:ext>
            </a:extLst>
          </p:cNvPr>
          <p:cNvSpPr/>
          <p:nvPr/>
        </p:nvSpPr>
        <p:spPr>
          <a:xfrm>
            <a:off x="675249" y="2729132"/>
            <a:ext cx="5420751" cy="211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71672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82904CB-25C9-4070-400E-EB4D956ACB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6392" y="888507"/>
            <a:ext cx="7647444" cy="534851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FE1EF9EF-3DB3-3C7F-21F0-4397A8E31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62" y="888507"/>
            <a:ext cx="1924319" cy="7906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1CBECDB-A039-7CBB-3385-C50305F26E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40" y="1679192"/>
            <a:ext cx="2229161" cy="552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77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1145466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AU" dirty="0">
                <a:solidFill>
                  <a:schemeClr val="tx2"/>
                </a:solidFill>
              </a:rPr>
              <a:t>A </a:t>
            </a:r>
            <a:r>
              <a:rPr lang="en-AU" dirty="0" err="1">
                <a:solidFill>
                  <a:schemeClr val="tx2"/>
                </a:solidFill>
              </a:rPr>
              <a:t>especialidade</a:t>
            </a:r>
            <a:r>
              <a:rPr lang="en-AU" dirty="0">
                <a:solidFill>
                  <a:schemeClr val="tx2"/>
                </a:solidFill>
              </a:rPr>
              <a:t> </a:t>
            </a:r>
            <a:r>
              <a:rPr lang="en-AU" dirty="0" err="1">
                <a:solidFill>
                  <a:schemeClr val="tx2"/>
                </a:solidFill>
              </a:rPr>
              <a:t>Patologia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692275" y="2897188"/>
            <a:ext cx="8807450" cy="3960812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2"/>
                </a:solidFill>
              </a:rPr>
              <a:t>Diagnóstico e estadiamento doenças neoplásicas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2"/>
                </a:solidFill>
              </a:rPr>
              <a:t>Planejamento da equipe multidisciplinar</a:t>
            </a:r>
          </a:p>
          <a:p>
            <a:pPr>
              <a:lnSpc>
                <a:spcPct val="150000"/>
              </a:lnSpc>
            </a:pPr>
            <a:r>
              <a:rPr lang="pt-BR" dirty="0">
                <a:solidFill>
                  <a:schemeClr val="tx2"/>
                </a:solidFill>
              </a:rPr>
              <a:t>Características tumorais </a:t>
            </a:r>
            <a:r>
              <a:rPr lang="pt-BR" dirty="0">
                <a:solidFill>
                  <a:schemeClr val="tx2"/>
                </a:solidFill>
                <a:sym typeface="Wingdings" pitchFamily="2" charset="2"/>
              </a:rPr>
              <a:t> eligibilidade “</a:t>
            </a:r>
            <a:r>
              <a:rPr lang="pt-BR" i="1" dirty="0">
                <a:solidFill>
                  <a:schemeClr val="tx2"/>
                </a:solidFill>
                <a:sym typeface="Wingdings" pitchFamily="2" charset="2"/>
              </a:rPr>
              <a:t>clinical </a:t>
            </a:r>
            <a:r>
              <a:rPr lang="pt-BR" i="1" dirty="0" err="1">
                <a:solidFill>
                  <a:schemeClr val="tx2"/>
                </a:solidFill>
                <a:sym typeface="Wingdings" pitchFamily="2" charset="2"/>
              </a:rPr>
              <a:t>trials</a:t>
            </a:r>
            <a:r>
              <a:rPr lang="pt-BR" i="1" dirty="0">
                <a:solidFill>
                  <a:schemeClr val="tx2"/>
                </a:solidFill>
                <a:sym typeface="Wingdings" pitchFamily="2" charset="2"/>
              </a:rPr>
              <a:t>”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E108C3-172B-AADE-C346-24812BE1C5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704"/>
          <a:stretch/>
        </p:blipFill>
        <p:spPr>
          <a:xfrm>
            <a:off x="690819" y="1298101"/>
            <a:ext cx="10810359" cy="213089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44684A3-024C-504B-B604-ACE5D32B8E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6860"/>
          <a:stretch/>
        </p:blipFill>
        <p:spPr>
          <a:xfrm>
            <a:off x="4928742" y="1507958"/>
            <a:ext cx="3140437" cy="682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7228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AB77C2D8-50C1-4BDC-8114-2B18D5CBE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499" r="36710" b="25983"/>
          <a:stretch/>
        </p:blipFill>
        <p:spPr>
          <a:xfrm>
            <a:off x="304800" y="708872"/>
            <a:ext cx="11887200" cy="544025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9A714CB-6207-E623-F923-192AD0C5858F}"/>
              </a:ext>
            </a:extLst>
          </p:cNvPr>
          <p:cNvSpPr/>
          <p:nvPr/>
        </p:nvSpPr>
        <p:spPr>
          <a:xfrm>
            <a:off x="4430086" y="752469"/>
            <a:ext cx="4890376" cy="2442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AA48802F-819F-44D4-88C2-5CB72E26CAC7}"/>
              </a:ext>
            </a:extLst>
          </p:cNvPr>
          <p:cNvSpPr/>
          <p:nvPr/>
        </p:nvSpPr>
        <p:spPr>
          <a:xfrm>
            <a:off x="4430085" y="3238995"/>
            <a:ext cx="5228819" cy="24429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4914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"/>
          <p:cNvSpPr/>
          <p:nvPr/>
        </p:nvSpPr>
        <p:spPr>
          <a:xfrm>
            <a:off x="126984" y="330086"/>
            <a:ext cx="2696001" cy="5956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endParaRPr sz="1799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316293" y="1600836"/>
            <a:ext cx="2410895" cy="28923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u="sng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Key Eligibility Criteria</a:t>
            </a: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Non-squamous NSCLC</a:t>
            </a: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NGS testing indication according to attending physician</a:t>
            </a:r>
          </a:p>
        </p:txBody>
      </p:sp>
      <p:sp>
        <p:nvSpPr>
          <p:cNvPr id="572" name="Google Shape;572;p7"/>
          <p:cNvSpPr txBox="1"/>
          <p:nvPr/>
        </p:nvSpPr>
        <p:spPr>
          <a:xfrm>
            <a:off x="655926" y="4677961"/>
            <a:ext cx="9389069" cy="52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RT-PCR for EGFR and BRAF; IHC for ALK; FISH for ROS1</a:t>
            </a:r>
          </a:p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– Pan-tumor somatic panel (</a:t>
            </a:r>
            <a:r>
              <a:rPr lang="en-US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Archer</a:t>
            </a:r>
            <a:r>
              <a:rPr lang="en-US" sz="1400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-US" sz="1400" kern="0" baseline="3000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technology - DNA and RNA sequencing of 180 genes)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7"/>
          <p:cNvSpPr/>
          <p:nvPr/>
        </p:nvSpPr>
        <p:spPr>
          <a:xfrm>
            <a:off x="3389751" y="2529592"/>
            <a:ext cx="1417512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Pathological evaluation</a:t>
            </a:r>
            <a:endParaRPr sz="1600" b="1" kern="0" baseline="3000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"/>
          <p:cNvSpPr txBox="1"/>
          <p:nvPr/>
        </p:nvSpPr>
        <p:spPr>
          <a:xfrm>
            <a:off x="9091736" y="1995908"/>
            <a:ext cx="2958293" cy="2677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Primary endpoint: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rate*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126">
              <a:buClr>
                <a:srgbClr val="000000"/>
              </a:buClr>
              <a:buSzPts val="1400"/>
              <a:defRPr/>
            </a:pPr>
            <a:endParaRPr sz="14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Secondary endpoints: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Unsuitable NGS rate;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failure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Succesful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pass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staining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Inter-reader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pathologists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assesment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IHC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markers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Median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turnaround (TAT) for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FT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NGS</a:t>
            </a:r>
          </a:p>
        </p:txBody>
      </p:sp>
      <p:sp>
        <p:nvSpPr>
          <p:cNvPr id="583" name="Google Shape;583;p7"/>
          <p:cNvSpPr txBox="1"/>
          <p:nvPr/>
        </p:nvSpPr>
        <p:spPr>
          <a:xfrm>
            <a:off x="313043" y="1202145"/>
            <a:ext cx="2448143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799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 = 300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574;p7">
            <a:extLst>
              <a:ext uri="{FF2B5EF4-FFF2-40B4-BE49-F238E27FC236}">
                <a16:creationId xmlns:a16="http://schemas.microsoft.com/office/drawing/2014/main" id="{A0C8D87B-1924-3D4A-92F2-5B3A0AE48F34}"/>
              </a:ext>
            </a:extLst>
          </p:cNvPr>
          <p:cNvSpPr/>
          <p:nvPr/>
        </p:nvSpPr>
        <p:spPr>
          <a:xfrm>
            <a:off x="6230492" y="1726264"/>
            <a:ext cx="2504653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en-US" sz="1600" b="1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+ NGS </a:t>
            </a:r>
            <a:r>
              <a:rPr lang="en-US" sz="1600" b="1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lang="en-US" sz="1600" b="1" kern="0" baseline="3000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Google Shape;579;p7">
            <a:extLst>
              <a:ext uri="{FF2B5EF4-FFF2-40B4-BE49-F238E27FC236}">
                <a16:creationId xmlns:a16="http://schemas.microsoft.com/office/drawing/2014/main" id="{7C54E841-BCD1-5D4B-B2C6-9821F37A26B0}"/>
              </a:ext>
            </a:extLst>
          </p:cNvPr>
          <p:cNvCxnSpPr>
            <a:cxnSpLocks/>
          </p:cNvCxnSpPr>
          <p:nvPr/>
        </p:nvCxnSpPr>
        <p:spPr>
          <a:xfrm>
            <a:off x="2727187" y="3106039"/>
            <a:ext cx="576684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" name="Retângulo 42">
            <a:extLst>
              <a:ext uri="{FF2B5EF4-FFF2-40B4-BE49-F238E27FC236}">
                <a16:creationId xmlns:a16="http://schemas.microsoft.com/office/drawing/2014/main" id="{CF70FC90-64BC-864A-9E7B-8BE04F417ADD}"/>
              </a:ext>
            </a:extLst>
          </p:cNvPr>
          <p:cNvSpPr/>
          <p:nvPr/>
        </p:nvSpPr>
        <p:spPr>
          <a:xfrm>
            <a:off x="5301802" y="2470142"/>
            <a:ext cx="999622" cy="523043"/>
          </a:xfrm>
          <a:prstGeom prst="rect">
            <a:avLst/>
          </a:prstGeom>
          <a:noFill/>
          <a:ln w="3175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448" tIns="32225" rIns="64448" bIns="32225"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≥140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</a:rPr>
              <a:t>μm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tumor</a:t>
            </a:r>
          </a:p>
        </p:txBody>
      </p:sp>
      <p:sp>
        <p:nvSpPr>
          <p:cNvPr id="22" name="Retângulo 42">
            <a:extLst>
              <a:ext uri="{FF2B5EF4-FFF2-40B4-BE49-F238E27FC236}">
                <a16:creationId xmlns:a16="http://schemas.microsoft.com/office/drawing/2014/main" id="{28D9B906-7CC6-9C43-847E-0AFC285CAD41}"/>
              </a:ext>
            </a:extLst>
          </p:cNvPr>
          <p:cNvSpPr/>
          <p:nvPr/>
        </p:nvSpPr>
        <p:spPr>
          <a:xfrm>
            <a:off x="5303705" y="3271324"/>
            <a:ext cx="999622" cy="523043"/>
          </a:xfrm>
          <a:prstGeom prst="rect">
            <a:avLst/>
          </a:prstGeom>
          <a:noFill/>
          <a:ln w="3175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448" tIns="32225" rIns="64448" bIns="32225"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&lt;140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</a:rPr>
              <a:t>μm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tumor</a:t>
            </a:r>
          </a:p>
        </p:txBody>
      </p:sp>
      <p:sp>
        <p:nvSpPr>
          <p:cNvPr id="23" name="Google Shape;574;p7">
            <a:extLst>
              <a:ext uri="{FF2B5EF4-FFF2-40B4-BE49-F238E27FC236}">
                <a16:creationId xmlns:a16="http://schemas.microsoft.com/office/drawing/2014/main" id="{C5300B8D-90E3-BA4D-82FD-E663519311F0}"/>
              </a:ext>
            </a:extLst>
          </p:cNvPr>
          <p:cNvSpPr/>
          <p:nvPr/>
        </p:nvSpPr>
        <p:spPr>
          <a:xfrm>
            <a:off x="6230491" y="3337619"/>
            <a:ext cx="2504653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en-US" sz="1600" b="1" kern="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</a:t>
            </a:r>
            <a:endParaRPr sz="1600" b="1" kern="0" baseline="30000" dirty="0">
              <a:solidFill>
                <a:srgbClr val="2D3847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579;p7">
            <a:extLst>
              <a:ext uri="{FF2B5EF4-FFF2-40B4-BE49-F238E27FC236}">
                <a16:creationId xmlns:a16="http://schemas.microsoft.com/office/drawing/2014/main" id="{83FBE86B-CF4E-3648-9637-BBBF093344FB}"/>
              </a:ext>
            </a:extLst>
          </p:cNvPr>
          <p:cNvCxnSpPr>
            <a:cxnSpLocks/>
          </p:cNvCxnSpPr>
          <p:nvPr/>
        </p:nvCxnSpPr>
        <p:spPr>
          <a:xfrm>
            <a:off x="5301804" y="3938212"/>
            <a:ext cx="866269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1" name="Google Shape;579;p7">
            <a:extLst>
              <a:ext uri="{FF2B5EF4-FFF2-40B4-BE49-F238E27FC236}">
                <a16:creationId xmlns:a16="http://schemas.microsoft.com/office/drawing/2014/main" id="{9B63B289-D4C3-CC41-AA61-CD37AF717428}"/>
              </a:ext>
            </a:extLst>
          </p:cNvPr>
          <p:cNvCxnSpPr>
            <a:cxnSpLocks/>
          </p:cNvCxnSpPr>
          <p:nvPr/>
        </p:nvCxnSpPr>
        <p:spPr>
          <a:xfrm>
            <a:off x="5301804" y="2304004"/>
            <a:ext cx="866269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13CA17B-5722-FC42-887D-D3CE61AE3CF0}"/>
              </a:ext>
            </a:extLst>
          </p:cNvPr>
          <p:cNvCxnSpPr>
            <a:cxnSpLocks/>
          </p:cNvCxnSpPr>
          <p:nvPr/>
        </p:nvCxnSpPr>
        <p:spPr>
          <a:xfrm>
            <a:off x="5301802" y="2266255"/>
            <a:ext cx="0" cy="1705453"/>
          </a:xfrm>
          <a:prstGeom prst="line">
            <a:avLst/>
          </a:prstGeom>
          <a:ln w="762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4CBAB4F-FB67-5C41-8915-78FC812BBFD6}"/>
              </a:ext>
            </a:extLst>
          </p:cNvPr>
          <p:cNvCxnSpPr>
            <a:cxnSpLocks/>
          </p:cNvCxnSpPr>
          <p:nvPr/>
        </p:nvCxnSpPr>
        <p:spPr>
          <a:xfrm flipV="1">
            <a:off x="4807264" y="3106039"/>
            <a:ext cx="494539" cy="1294"/>
          </a:xfrm>
          <a:prstGeom prst="line">
            <a:avLst/>
          </a:prstGeom>
          <a:ln w="762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Roche Brasil - Home | Facebook">
            <a:extLst>
              <a:ext uri="{FF2B5EF4-FFF2-40B4-BE49-F238E27FC236}">
                <a16:creationId xmlns:a16="http://schemas.microsoft.com/office/drawing/2014/main" id="{9AA59669-30D9-4D4D-98C2-062B6166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05" y="1"/>
            <a:ext cx="869689" cy="8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BC608C19-DBD4-AE45-BF4E-FBC016C6D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25" y="5480167"/>
            <a:ext cx="5714376" cy="732114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FAF459E6-A773-9C4D-851D-4D46456AB048}"/>
              </a:ext>
            </a:extLst>
          </p:cNvPr>
          <p:cNvSpPr txBox="1"/>
          <p:nvPr/>
        </p:nvSpPr>
        <p:spPr>
          <a:xfrm>
            <a:off x="3136841" y="5648750"/>
            <a:ext cx="33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*</a:t>
            </a:r>
            <a:endParaRPr lang="pt-BR" sz="1400" i="1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DEE0CE7-F355-49CE-9045-B03397FCD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7" y="174019"/>
            <a:ext cx="11079298" cy="1012560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7"/>
          <p:cNvSpPr/>
          <p:nvPr/>
        </p:nvSpPr>
        <p:spPr>
          <a:xfrm>
            <a:off x="126984" y="330086"/>
            <a:ext cx="2696001" cy="595682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endParaRPr sz="1799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1" name="Google Shape;571;p7"/>
          <p:cNvSpPr/>
          <p:nvPr/>
        </p:nvSpPr>
        <p:spPr>
          <a:xfrm>
            <a:off x="316293" y="1600836"/>
            <a:ext cx="2410895" cy="2892306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57150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u="sng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Key Eligibility Criteria</a:t>
            </a: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Non-squamous NSCLC</a:t>
            </a: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endParaRPr lang="en-US" sz="16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000000"/>
              </a:buClr>
              <a:buSzPts val="1800"/>
              <a:buFont typeface="Arial" panose="020B0604020202020204" pitchFamily="34" charset="0"/>
              <a:buChar char="•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NGS testing indication according to attending physician</a:t>
            </a:r>
          </a:p>
        </p:txBody>
      </p:sp>
      <p:sp>
        <p:nvSpPr>
          <p:cNvPr id="572" name="Google Shape;572;p7"/>
          <p:cNvSpPr txBox="1"/>
          <p:nvPr/>
        </p:nvSpPr>
        <p:spPr>
          <a:xfrm>
            <a:off x="655926" y="4677961"/>
            <a:ext cx="9389069" cy="5231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400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– RT-PCR for EGFR and BRAF; IHC for ALK; FISH for ROS1</a:t>
            </a:r>
          </a:p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– Pan-tumor somatic panel (</a:t>
            </a:r>
            <a:r>
              <a:rPr lang="en-US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Archer</a:t>
            </a:r>
            <a:r>
              <a:rPr lang="en-US" sz="1400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TM</a:t>
            </a:r>
            <a:r>
              <a:rPr lang="en-US" sz="1400" kern="0" baseline="3000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technology - DNA and RNA sequencing of 180 genes)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7"/>
          <p:cNvSpPr/>
          <p:nvPr/>
        </p:nvSpPr>
        <p:spPr>
          <a:xfrm>
            <a:off x="3389751" y="2529592"/>
            <a:ext cx="1417512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Pathological evaluation</a:t>
            </a:r>
            <a:endParaRPr sz="1600" b="1" kern="0" baseline="3000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7"/>
          <p:cNvSpPr txBox="1"/>
          <p:nvPr/>
        </p:nvSpPr>
        <p:spPr>
          <a:xfrm>
            <a:off x="9091736" y="1995908"/>
            <a:ext cx="2958293" cy="2677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Primary endpoint: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Feasibility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rate*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126">
              <a:buClr>
                <a:srgbClr val="000000"/>
              </a:buClr>
              <a:buSzPts val="1400"/>
              <a:defRPr/>
            </a:pPr>
            <a:endParaRPr sz="1400" b="1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914126">
              <a:buClr>
                <a:srgbClr val="000000"/>
              </a:buClr>
              <a:buSzPts val="1400"/>
              <a:defRPr/>
            </a:pPr>
            <a:r>
              <a:rPr lang="en-US" sz="14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Secondary endpoints: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en-US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Unsuitable NGS rate;</a:t>
            </a:r>
            <a:endParaRPr sz="1400" kern="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Sequencing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failure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Succesful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first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pass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staining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rate;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Inter-reader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agreement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between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pathologists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on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assesment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of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IHC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markers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</a:p>
          <a:p>
            <a:pPr marL="285664" indent="-285664" defTabSz="914126">
              <a:buClr>
                <a:srgbClr val="2D3847"/>
              </a:buClr>
              <a:buSzPts val="1400"/>
              <a:buFont typeface="Arial"/>
              <a:buChar char="•"/>
              <a:defRPr/>
            </a:pP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Median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turnaround (TAT) for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all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FT </a:t>
            </a:r>
            <a:r>
              <a:rPr lang="pt-BR" sz="1400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and</a:t>
            </a:r>
            <a:r>
              <a:rPr lang="pt-BR" sz="1400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NGS</a:t>
            </a:r>
          </a:p>
        </p:txBody>
      </p:sp>
      <p:sp>
        <p:nvSpPr>
          <p:cNvPr id="583" name="Google Shape;583;p7"/>
          <p:cNvSpPr txBox="1"/>
          <p:nvPr/>
        </p:nvSpPr>
        <p:spPr>
          <a:xfrm>
            <a:off x="313043" y="1202145"/>
            <a:ext cx="2448143" cy="369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1" tIns="45688" rIns="91401" bIns="45688" anchor="t" anchorCtr="0">
            <a:sp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799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N = 300</a:t>
            </a:r>
            <a:endParaRPr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574;p7">
            <a:extLst>
              <a:ext uri="{FF2B5EF4-FFF2-40B4-BE49-F238E27FC236}">
                <a16:creationId xmlns:a16="http://schemas.microsoft.com/office/drawing/2014/main" id="{A0C8D87B-1924-3D4A-92F2-5B3A0AE48F34}"/>
              </a:ext>
            </a:extLst>
          </p:cNvPr>
          <p:cNvSpPr/>
          <p:nvPr/>
        </p:nvSpPr>
        <p:spPr>
          <a:xfrm>
            <a:off x="6230492" y="1726264"/>
            <a:ext cx="2504653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en-US" sz="1600" b="1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a</a:t>
            </a:r>
            <a:r>
              <a:rPr lang="en-US" sz="1600" b="1" kern="0" dirty="0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 + NGS </a:t>
            </a:r>
            <a:r>
              <a:rPr lang="en-US" sz="1600" b="1" kern="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lang="en-US" sz="1600" b="1" kern="0" baseline="30000" dirty="0">
              <a:solidFill>
                <a:srgbClr val="2D3847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" name="Google Shape;579;p7">
            <a:extLst>
              <a:ext uri="{FF2B5EF4-FFF2-40B4-BE49-F238E27FC236}">
                <a16:creationId xmlns:a16="http://schemas.microsoft.com/office/drawing/2014/main" id="{7C54E841-BCD1-5D4B-B2C6-9821F37A26B0}"/>
              </a:ext>
            </a:extLst>
          </p:cNvPr>
          <p:cNvCxnSpPr>
            <a:cxnSpLocks/>
          </p:cNvCxnSpPr>
          <p:nvPr/>
        </p:nvCxnSpPr>
        <p:spPr>
          <a:xfrm>
            <a:off x="2727187" y="3106039"/>
            <a:ext cx="576684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sp>
        <p:nvSpPr>
          <p:cNvPr id="21" name="Retângulo 42">
            <a:extLst>
              <a:ext uri="{FF2B5EF4-FFF2-40B4-BE49-F238E27FC236}">
                <a16:creationId xmlns:a16="http://schemas.microsoft.com/office/drawing/2014/main" id="{CF70FC90-64BC-864A-9E7B-8BE04F417ADD}"/>
              </a:ext>
            </a:extLst>
          </p:cNvPr>
          <p:cNvSpPr/>
          <p:nvPr/>
        </p:nvSpPr>
        <p:spPr>
          <a:xfrm>
            <a:off x="5301802" y="2470142"/>
            <a:ext cx="999622" cy="523043"/>
          </a:xfrm>
          <a:prstGeom prst="rect">
            <a:avLst/>
          </a:prstGeom>
          <a:noFill/>
          <a:ln w="3175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448" tIns="32225" rIns="64448" bIns="32225"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≥140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</a:rPr>
              <a:t>μm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tumor</a:t>
            </a:r>
          </a:p>
        </p:txBody>
      </p:sp>
      <p:sp>
        <p:nvSpPr>
          <p:cNvPr id="22" name="Retângulo 42">
            <a:extLst>
              <a:ext uri="{FF2B5EF4-FFF2-40B4-BE49-F238E27FC236}">
                <a16:creationId xmlns:a16="http://schemas.microsoft.com/office/drawing/2014/main" id="{28D9B906-7CC6-9C43-847E-0AFC285CAD41}"/>
              </a:ext>
            </a:extLst>
          </p:cNvPr>
          <p:cNvSpPr/>
          <p:nvPr/>
        </p:nvSpPr>
        <p:spPr>
          <a:xfrm>
            <a:off x="5303705" y="3271324"/>
            <a:ext cx="999622" cy="523043"/>
          </a:xfrm>
          <a:prstGeom prst="rect">
            <a:avLst/>
          </a:prstGeom>
          <a:noFill/>
          <a:ln w="3175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4448" tIns="32225" rIns="64448" bIns="32225" rtlCol="0" anchor="ctr"/>
          <a:lstStyle/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&lt;140 </a:t>
            </a:r>
            <a:r>
              <a:rPr lang="en-US" sz="1200" b="1" dirty="0" err="1">
                <a:solidFill>
                  <a:schemeClr val="accent3">
                    <a:lumMod val="50000"/>
                  </a:schemeClr>
                </a:solidFill>
              </a:rPr>
              <a:t>μm</a:t>
            </a:r>
            <a:endParaRPr lang="en-US" sz="1200" b="1" dirty="0">
              <a:solidFill>
                <a:schemeClr val="accent3">
                  <a:lumMod val="50000"/>
                </a:schemeClr>
              </a:solidFill>
            </a:endParaRPr>
          </a:p>
          <a:p>
            <a:pPr algn="ctr"/>
            <a:r>
              <a:rPr lang="en-US" sz="1200" b="1" dirty="0">
                <a:solidFill>
                  <a:schemeClr val="accent3">
                    <a:lumMod val="50000"/>
                  </a:schemeClr>
                </a:solidFill>
              </a:rPr>
              <a:t>tumor</a:t>
            </a:r>
          </a:p>
        </p:txBody>
      </p:sp>
      <p:sp>
        <p:nvSpPr>
          <p:cNvPr id="23" name="Google Shape;574;p7">
            <a:extLst>
              <a:ext uri="{FF2B5EF4-FFF2-40B4-BE49-F238E27FC236}">
                <a16:creationId xmlns:a16="http://schemas.microsoft.com/office/drawing/2014/main" id="{C5300B8D-90E3-BA4D-82FD-E663519311F0}"/>
              </a:ext>
            </a:extLst>
          </p:cNvPr>
          <p:cNvSpPr/>
          <p:nvPr/>
        </p:nvSpPr>
        <p:spPr>
          <a:xfrm>
            <a:off x="6230491" y="3337619"/>
            <a:ext cx="2504653" cy="1155482"/>
          </a:xfrm>
          <a:prstGeom prst="roundRect">
            <a:avLst>
              <a:gd name="adj" fmla="val 16667"/>
            </a:avLst>
          </a:prstGeom>
          <a:solidFill>
            <a:srgbClr val="E7E0EC"/>
          </a:solidFill>
          <a:ln w="9525" cap="flat" cmpd="sng">
            <a:solidFill>
              <a:schemeClr val="dk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1600" b="1" kern="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Fast </a:t>
            </a:r>
            <a:r>
              <a:rPr lang="en-US" sz="1600" b="1" kern="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track</a:t>
            </a:r>
            <a:r>
              <a:rPr lang="en-US" sz="16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a</a:t>
            </a:r>
            <a:endParaRPr lang="en-US" sz="1600" b="1" kern="0" baseline="30000" dirty="0">
              <a:solidFill>
                <a:srgbClr val="2D3847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ctr" defTabSz="914126">
              <a:buClr>
                <a:srgbClr val="000000"/>
              </a:buClr>
              <a:buSzPts val="1800"/>
              <a:defRPr/>
            </a:pPr>
            <a:endParaRPr lang="en-US" sz="1600" b="1" kern="0" baseline="30000" dirty="0">
              <a:solidFill>
                <a:srgbClr val="2D3847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algn="ctr" defTabSz="914126">
              <a:buClr>
                <a:srgbClr val="000000"/>
              </a:buClr>
              <a:buSzPts val="1800"/>
              <a:defRPr/>
            </a:pPr>
            <a:r>
              <a:rPr lang="en-US" sz="2400" b="1" kern="0" baseline="3000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27/72 </a:t>
            </a:r>
            <a:r>
              <a:rPr lang="en-US" sz="24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pelo</a:t>
            </a:r>
            <a:r>
              <a:rPr lang="en-US" sz="2400" b="1" kern="0" baseline="3000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menos</a:t>
            </a:r>
            <a:r>
              <a:rPr lang="en-US" sz="2400" b="1" kern="0" baseline="3000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um </a:t>
            </a:r>
            <a:r>
              <a:rPr lang="en-US" sz="24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resultado</a:t>
            </a:r>
            <a:r>
              <a:rPr lang="en-US" sz="2400" b="1" kern="0" baseline="30000" dirty="0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kern="0" baseline="30000" dirty="0" err="1">
                <a:solidFill>
                  <a:srgbClr val="2D3847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positiivo</a:t>
            </a:r>
            <a:endParaRPr sz="2400" b="1" kern="0" baseline="30000" dirty="0">
              <a:solidFill>
                <a:srgbClr val="2D3847"/>
              </a:solidFill>
              <a:highlight>
                <a:srgbClr val="FFFF00"/>
              </a:highlight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" name="Google Shape;579;p7">
            <a:extLst>
              <a:ext uri="{FF2B5EF4-FFF2-40B4-BE49-F238E27FC236}">
                <a16:creationId xmlns:a16="http://schemas.microsoft.com/office/drawing/2014/main" id="{83FBE86B-CF4E-3648-9637-BBBF093344FB}"/>
              </a:ext>
            </a:extLst>
          </p:cNvPr>
          <p:cNvCxnSpPr>
            <a:cxnSpLocks/>
          </p:cNvCxnSpPr>
          <p:nvPr/>
        </p:nvCxnSpPr>
        <p:spPr>
          <a:xfrm>
            <a:off x="5301804" y="3938212"/>
            <a:ext cx="866269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31" name="Google Shape;579;p7">
            <a:extLst>
              <a:ext uri="{FF2B5EF4-FFF2-40B4-BE49-F238E27FC236}">
                <a16:creationId xmlns:a16="http://schemas.microsoft.com/office/drawing/2014/main" id="{9B63B289-D4C3-CC41-AA61-CD37AF717428}"/>
              </a:ext>
            </a:extLst>
          </p:cNvPr>
          <p:cNvCxnSpPr>
            <a:cxnSpLocks/>
          </p:cNvCxnSpPr>
          <p:nvPr/>
        </p:nvCxnSpPr>
        <p:spPr>
          <a:xfrm>
            <a:off x="5301804" y="2304004"/>
            <a:ext cx="866269" cy="0"/>
          </a:xfrm>
          <a:prstGeom prst="straightConnector1">
            <a:avLst/>
          </a:prstGeom>
          <a:noFill/>
          <a:ln w="76200" cap="flat" cmpd="sng">
            <a:solidFill>
              <a:srgbClr val="000090"/>
            </a:solidFill>
            <a:prstDash val="solid"/>
            <a:miter lim="800000"/>
            <a:headEnd type="none" w="sm" len="sm"/>
            <a:tailEnd type="stealth" w="med" len="med"/>
          </a:ln>
        </p:spPr>
      </p:cxnSp>
      <p:cxnSp>
        <p:nvCxnSpPr>
          <p:cNvPr id="24" name="Conector Reto 23">
            <a:extLst>
              <a:ext uri="{FF2B5EF4-FFF2-40B4-BE49-F238E27FC236}">
                <a16:creationId xmlns:a16="http://schemas.microsoft.com/office/drawing/2014/main" id="{C13CA17B-5722-FC42-887D-D3CE61AE3CF0}"/>
              </a:ext>
            </a:extLst>
          </p:cNvPr>
          <p:cNvCxnSpPr>
            <a:cxnSpLocks/>
          </p:cNvCxnSpPr>
          <p:nvPr/>
        </p:nvCxnSpPr>
        <p:spPr>
          <a:xfrm>
            <a:off x="5301802" y="2266255"/>
            <a:ext cx="0" cy="1705453"/>
          </a:xfrm>
          <a:prstGeom prst="line">
            <a:avLst/>
          </a:prstGeom>
          <a:ln w="762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to 27">
            <a:extLst>
              <a:ext uri="{FF2B5EF4-FFF2-40B4-BE49-F238E27FC236}">
                <a16:creationId xmlns:a16="http://schemas.microsoft.com/office/drawing/2014/main" id="{24CBAB4F-FB67-5C41-8915-78FC812BBFD6}"/>
              </a:ext>
            </a:extLst>
          </p:cNvPr>
          <p:cNvCxnSpPr>
            <a:cxnSpLocks/>
          </p:cNvCxnSpPr>
          <p:nvPr/>
        </p:nvCxnSpPr>
        <p:spPr>
          <a:xfrm flipV="1">
            <a:off x="4807264" y="3106039"/>
            <a:ext cx="494539" cy="1294"/>
          </a:xfrm>
          <a:prstGeom prst="line">
            <a:avLst/>
          </a:prstGeom>
          <a:ln w="76200">
            <a:solidFill>
              <a:srgbClr val="00009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 descr="Roche Brasil - Home | Facebook">
            <a:extLst>
              <a:ext uri="{FF2B5EF4-FFF2-40B4-BE49-F238E27FC236}">
                <a16:creationId xmlns:a16="http://schemas.microsoft.com/office/drawing/2014/main" id="{9AA59669-30D9-4D4D-98C2-062B6166D8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805" y="1"/>
            <a:ext cx="869689" cy="86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BC608C19-DBD4-AE45-BF4E-FBC016C6D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9725" y="5480167"/>
            <a:ext cx="5714376" cy="732114"/>
          </a:xfrm>
          <a:prstGeom prst="rect">
            <a:avLst/>
          </a:prstGeom>
        </p:spPr>
      </p:pic>
      <p:sp>
        <p:nvSpPr>
          <p:cNvPr id="38" name="CaixaDeTexto 37">
            <a:extLst>
              <a:ext uri="{FF2B5EF4-FFF2-40B4-BE49-F238E27FC236}">
                <a16:creationId xmlns:a16="http://schemas.microsoft.com/office/drawing/2014/main" id="{FAF459E6-A773-9C4D-851D-4D46456AB048}"/>
              </a:ext>
            </a:extLst>
          </p:cNvPr>
          <p:cNvSpPr txBox="1"/>
          <p:nvPr/>
        </p:nvSpPr>
        <p:spPr>
          <a:xfrm>
            <a:off x="3136841" y="5648750"/>
            <a:ext cx="3340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>
                <a:solidFill>
                  <a:sysClr val="windowText" lastClr="000000"/>
                </a:solidFill>
                <a:cs typeface="Calibri" panose="020F0502020204030204" pitchFamily="34" charset="0"/>
              </a:rPr>
              <a:t>*</a:t>
            </a:r>
            <a:endParaRPr lang="pt-BR" sz="1400" i="1" dirty="0"/>
          </a:p>
        </p:txBody>
      </p:sp>
      <p:pic>
        <p:nvPicPr>
          <p:cNvPr id="25" name="Imagem 24">
            <a:extLst>
              <a:ext uri="{FF2B5EF4-FFF2-40B4-BE49-F238E27FC236}">
                <a16:creationId xmlns:a16="http://schemas.microsoft.com/office/drawing/2014/main" id="{ADEE0CE7-F355-49CE-9045-B03397FCDB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507" y="174019"/>
            <a:ext cx="11079298" cy="10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0231"/>
      </p:ext>
    </p:extLst>
  </p:cSld>
  <p:clrMapOvr>
    <a:masterClrMapping/>
  </p:clrMapOvr>
  <p:transition spd="slow">
    <p:push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CEE1A40F-7148-4ACF-9112-58D9A7D16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1040" y="894080"/>
            <a:ext cx="5140960" cy="469392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ABD3B11-FCAB-4034-85D3-5FC606359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97" y="680719"/>
            <a:ext cx="7335985" cy="580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2652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5D5338B-5C27-4A07-B1C7-E78DCB74EE33}"/>
              </a:ext>
            </a:extLst>
          </p:cNvPr>
          <p:cNvGrpSpPr/>
          <p:nvPr/>
        </p:nvGrpSpPr>
        <p:grpSpPr>
          <a:xfrm>
            <a:off x="993012" y="4225824"/>
            <a:ext cx="5577121" cy="2182669"/>
            <a:chOff x="993012" y="4225824"/>
            <a:chExt cx="5577121" cy="2182669"/>
          </a:xfrm>
        </p:grpSpPr>
        <p:pic>
          <p:nvPicPr>
            <p:cNvPr id="2" name="Imagem 1">
              <a:extLst>
                <a:ext uri="{FF2B5EF4-FFF2-40B4-BE49-F238E27FC236}">
                  <a16:creationId xmlns:a16="http://schemas.microsoft.com/office/drawing/2014/main" id="{16E44CBE-9D92-4A67-AD27-9FD03A2DD7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93012" y="4225824"/>
              <a:ext cx="5577121" cy="2182669"/>
            </a:xfrm>
            <a:prstGeom prst="rect">
              <a:avLst/>
            </a:prstGeom>
          </p:spPr>
        </p:pic>
        <p:sp>
          <p:nvSpPr>
            <p:cNvPr id="3" name="Retângulo 2">
              <a:extLst>
                <a:ext uri="{FF2B5EF4-FFF2-40B4-BE49-F238E27FC236}">
                  <a16:creationId xmlns:a16="http://schemas.microsoft.com/office/drawing/2014/main" id="{58D49B24-9155-44CA-ACA7-DC687F557B71}"/>
                </a:ext>
              </a:extLst>
            </p:cNvPr>
            <p:cNvSpPr/>
            <p:nvPr/>
          </p:nvSpPr>
          <p:spPr>
            <a:xfrm>
              <a:off x="1534159" y="5100867"/>
              <a:ext cx="2642729" cy="272643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  <p:pic>
        <p:nvPicPr>
          <p:cNvPr id="4" name="Imagem 3">
            <a:extLst>
              <a:ext uri="{FF2B5EF4-FFF2-40B4-BE49-F238E27FC236}">
                <a16:creationId xmlns:a16="http://schemas.microsoft.com/office/drawing/2014/main" id="{1758E2CB-025E-4687-BDD6-198ECEC314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2383"/>
          <a:stretch/>
        </p:blipFill>
        <p:spPr>
          <a:xfrm>
            <a:off x="820053" y="90311"/>
            <a:ext cx="7533725" cy="292809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93745A7C-1077-4F9E-88DA-A27B1D5A9F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1390" y="845194"/>
            <a:ext cx="1262743" cy="115293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3141833-6877-43BB-86F1-B5724CA885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9872"/>
          <a:stretch/>
        </p:blipFill>
        <p:spPr>
          <a:xfrm>
            <a:off x="820053" y="3116062"/>
            <a:ext cx="7533725" cy="1304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95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4CA8A42-9AE4-4CFA-9625-5A309DC6B129}"/>
              </a:ext>
            </a:extLst>
          </p:cNvPr>
          <p:cNvPicPr/>
          <p:nvPr/>
        </p:nvPicPr>
        <p:blipFill rotWithShape="1">
          <a:blip r:embed="rId2"/>
          <a:srcRect r="8977"/>
          <a:stretch/>
        </p:blipFill>
        <p:spPr>
          <a:xfrm>
            <a:off x="8219169" y="3824768"/>
            <a:ext cx="2652723" cy="171652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B671871-CC75-420A-B48C-A2BF02C445E3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9347314" y="5061334"/>
            <a:ext cx="2359153" cy="150129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E06FDEFA-A983-4647-9CFB-943A07B1F9E4}"/>
              </a:ext>
            </a:extLst>
          </p:cNvPr>
          <p:cNvPicPr/>
          <p:nvPr/>
        </p:nvPicPr>
        <p:blipFill rotWithShape="1">
          <a:blip r:embed="rId4"/>
          <a:srcRect l="1272" r="16366"/>
          <a:stretch/>
        </p:blipFill>
        <p:spPr bwMode="auto">
          <a:xfrm>
            <a:off x="8004937" y="1748356"/>
            <a:ext cx="1730783" cy="116636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DD31F31E-8552-499A-AEC4-C142602687B9}"/>
              </a:ext>
            </a:extLst>
          </p:cNvPr>
          <p:cNvPicPr/>
          <p:nvPr/>
        </p:nvPicPr>
        <p:blipFill rotWithShape="1">
          <a:blip r:embed="rId5"/>
          <a:srcRect t="8831" r="6806" b="5461"/>
          <a:stretch/>
        </p:blipFill>
        <p:spPr>
          <a:xfrm>
            <a:off x="9622392" y="2293679"/>
            <a:ext cx="2073011" cy="1184318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B4AC50C4-711B-4881-95C5-4A3D5B9848ED}"/>
              </a:ext>
            </a:extLst>
          </p:cNvPr>
          <p:cNvSpPr txBox="1"/>
          <p:nvPr/>
        </p:nvSpPr>
        <p:spPr>
          <a:xfrm>
            <a:off x="8329298" y="6358431"/>
            <a:ext cx="115987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NOVASEQ</a:t>
            </a:r>
            <a:r>
              <a:rPr kumimoji="0" lang="x-none" sz="1000" b="0" i="0" u="none" strike="noStrike" kern="1200" cap="none" spc="0" normalizeH="0" baseline="0" noProof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15536E1-C563-4EA3-9E45-2411953D9568}"/>
              </a:ext>
            </a:extLst>
          </p:cNvPr>
          <p:cNvSpPr txBox="1"/>
          <p:nvPr/>
        </p:nvSpPr>
        <p:spPr>
          <a:xfrm>
            <a:off x="10410126" y="3578547"/>
            <a:ext cx="173078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NEXTSEQ</a:t>
            </a:r>
            <a:r>
              <a:rPr kumimoji="0" lang="x-none" sz="1000" b="0" i="0" u="none" strike="noStrike" kern="1200" cap="none" spc="0" normalizeH="0" baseline="0" noProof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 and MISEQ</a:t>
            </a:r>
            <a:r>
              <a:rPr kumimoji="0" lang="x-none" sz="1000" b="0" i="0" u="none" strike="noStrike" kern="1200" cap="none" spc="0" normalizeH="0" baseline="0" noProof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38973CC7-4081-43D5-A5BD-CAC8D70D052F}"/>
              </a:ext>
            </a:extLst>
          </p:cNvPr>
          <p:cNvSpPr txBox="1"/>
          <p:nvPr/>
        </p:nvSpPr>
        <p:spPr>
          <a:xfrm>
            <a:off x="8622707" y="3282211"/>
            <a:ext cx="112429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ABI 3500</a:t>
            </a:r>
            <a:r>
              <a:rPr kumimoji="0" lang="x-none" sz="1000" b="0" i="0" u="none" strike="noStrike" kern="1200" cap="none" spc="0" normalizeH="0" baseline="0" noProof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AC94FB3-CC8C-4AD0-8AD1-E163E7B0A463}"/>
              </a:ext>
            </a:extLst>
          </p:cNvPr>
          <p:cNvSpPr txBox="1"/>
          <p:nvPr/>
        </p:nvSpPr>
        <p:spPr>
          <a:xfrm>
            <a:off x="9834043" y="1502135"/>
            <a:ext cx="8815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COBAS</a:t>
            </a:r>
            <a:r>
              <a:rPr kumimoji="0" lang="x-none" sz="1000" b="0" i="0" u="none" strike="noStrike" kern="1200" cap="none" spc="0" normalizeH="0" baseline="0" noProof="0">
                <a:ln>
                  <a:noFill/>
                </a:ln>
                <a:solidFill>
                  <a:srgbClr val="2D3847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®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1D60CA50-662E-46C1-971E-8C4997C82B20}"/>
              </a:ext>
            </a:extLst>
          </p:cNvPr>
          <p:cNvCxnSpPr/>
          <p:nvPr/>
        </p:nvCxnSpPr>
        <p:spPr>
          <a:xfrm>
            <a:off x="8207950" y="3781378"/>
            <a:ext cx="3773153" cy="0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to 26">
            <a:extLst>
              <a:ext uri="{FF2B5EF4-FFF2-40B4-BE49-F238E27FC236}">
                <a16:creationId xmlns:a16="http://schemas.microsoft.com/office/drawing/2014/main" id="{772329A5-1A45-402B-9E7F-2D4575BC37A3}"/>
              </a:ext>
            </a:extLst>
          </p:cNvPr>
          <p:cNvCxnSpPr>
            <a:cxnSpLocks/>
          </p:cNvCxnSpPr>
          <p:nvPr/>
        </p:nvCxnSpPr>
        <p:spPr>
          <a:xfrm>
            <a:off x="5231734" y="1998259"/>
            <a:ext cx="2368977" cy="0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 reto 28">
            <a:extLst>
              <a:ext uri="{FF2B5EF4-FFF2-40B4-BE49-F238E27FC236}">
                <a16:creationId xmlns:a16="http://schemas.microsoft.com/office/drawing/2014/main" id="{E12FDE6F-5756-4BDC-9D9A-F580DB2BF080}"/>
              </a:ext>
            </a:extLst>
          </p:cNvPr>
          <p:cNvCxnSpPr>
            <a:cxnSpLocks/>
          </p:cNvCxnSpPr>
          <p:nvPr/>
        </p:nvCxnSpPr>
        <p:spPr>
          <a:xfrm>
            <a:off x="8004937" y="1719053"/>
            <a:ext cx="2359833" cy="0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reto 31">
            <a:extLst>
              <a:ext uri="{FF2B5EF4-FFF2-40B4-BE49-F238E27FC236}">
                <a16:creationId xmlns:a16="http://schemas.microsoft.com/office/drawing/2014/main" id="{D8C98F6D-8296-4E89-8C17-4EA45C701358}"/>
              </a:ext>
            </a:extLst>
          </p:cNvPr>
          <p:cNvCxnSpPr>
            <a:cxnSpLocks/>
          </p:cNvCxnSpPr>
          <p:nvPr/>
        </p:nvCxnSpPr>
        <p:spPr>
          <a:xfrm>
            <a:off x="8602387" y="3498317"/>
            <a:ext cx="3124903" cy="0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Imagem 29">
            <a:extLst>
              <a:ext uri="{FF2B5EF4-FFF2-40B4-BE49-F238E27FC236}">
                <a16:creationId xmlns:a16="http://schemas.microsoft.com/office/drawing/2014/main" id="{29317EC5-6F75-4634-A233-58F85E06C3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07471" y="5021591"/>
            <a:ext cx="2319005" cy="155648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7358AAD4-C48A-4B48-9F82-33D918C3E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47305" y="3488580"/>
            <a:ext cx="1921071" cy="138180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1504" name="Imagem 21503">
            <a:extLst>
              <a:ext uri="{FF2B5EF4-FFF2-40B4-BE49-F238E27FC236}">
                <a16:creationId xmlns:a16="http://schemas.microsoft.com/office/drawing/2014/main" id="{4FCBA329-8F02-46DC-A9BB-9F9B78CD0A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0669" y="2026318"/>
            <a:ext cx="1580472" cy="1451679"/>
          </a:xfrm>
          <a:prstGeom prst="rect">
            <a:avLst/>
          </a:prstGeom>
          <a:ln>
            <a:solidFill>
              <a:schemeClr val="bg1"/>
            </a:solidFill>
          </a:ln>
        </p:spPr>
      </p:pic>
      <p:cxnSp>
        <p:nvCxnSpPr>
          <p:cNvPr id="28" name="Conector reto 19">
            <a:extLst>
              <a:ext uri="{FF2B5EF4-FFF2-40B4-BE49-F238E27FC236}">
                <a16:creationId xmlns:a16="http://schemas.microsoft.com/office/drawing/2014/main" id="{37C1AF47-E477-4742-B6F4-B0BDC48C4B13}"/>
              </a:ext>
            </a:extLst>
          </p:cNvPr>
          <p:cNvCxnSpPr>
            <a:cxnSpLocks/>
          </p:cNvCxnSpPr>
          <p:nvPr/>
        </p:nvCxnSpPr>
        <p:spPr>
          <a:xfrm>
            <a:off x="8389620" y="6578076"/>
            <a:ext cx="3351137" cy="33258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16">
            <a:extLst>
              <a:ext uri="{FF2B5EF4-FFF2-40B4-BE49-F238E27FC236}">
                <a16:creationId xmlns:a16="http://schemas.microsoft.com/office/drawing/2014/main" id="{C61A120F-CE19-3147-8F0D-4AAD8888B3F7}"/>
              </a:ext>
            </a:extLst>
          </p:cNvPr>
          <p:cNvSpPr txBox="1"/>
          <p:nvPr/>
        </p:nvSpPr>
        <p:spPr>
          <a:xfrm>
            <a:off x="5159151" y="1610323"/>
            <a:ext cx="88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Anatomic Pathology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sp>
        <p:nvSpPr>
          <p:cNvPr id="34" name="CaixaDeTexto 16">
            <a:extLst>
              <a:ext uri="{FF2B5EF4-FFF2-40B4-BE49-F238E27FC236}">
                <a16:creationId xmlns:a16="http://schemas.microsoft.com/office/drawing/2014/main" id="{B11B8EA9-58F6-E649-B5BF-B48BA6BA952D}"/>
              </a:ext>
            </a:extLst>
          </p:cNvPr>
          <p:cNvSpPr txBox="1"/>
          <p:nvPr/>
        </p:nvSpPr>
        <p:spPr>
          <a:xfrm>
            <a:off x="4740483" y="6208398"/>
            <a:ext cx="8815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0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/>
                <a:ea typeface="Verdana" panose="020B0604030504040204" pitchFamily="34" charset="0"/>
                <a:cs typeface="+mn-cs"/>
              </a:rPr>
              <a:t>Molecular Tumor Board</a:t>
            </a:r>
            <a:endParaRPr kumimoji="0" lang="en-US" sz="1000" b="1" i="0" u="none" strike="noStrike" kern="1200" cap="none" spc="0" normalizeH="0" baseline="0" noProof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Calibri Light"/>
              <a:ea typeface="Verdana" panose="020B0604030504040204" pitchFamily="34" charset="0"/>
              <a:cs typeface="+mn-cs"/>
            </a:endParaRPr>
          </a:p>
        </p:txBody>
      </p:sp>
      <p:cxnSp>
        <p:nvCxnSpPr>
          <p:cNvPr id="35" name="Conector reto 19">
            <a:extLst>
              <a:ext uri="{FF2B5EF4-FFF2-40B4-BE49-F238E27FC236}">
                <a16:creationId xmlns:a16="http://schemas.microsoft.com/office/drawing/2014/main" id="{D62B6F20-8509-1844-8EAC-0654DC321AFF}"/>
              </a:ext>
            </a:extLst>
          </p:cNvPr>
          <p:cNvCxnSpPr>
            <a:cxnSpLocks/>
          </p:cNvCxnSpPr>
          <p:nvPr/>
        </p:nvCxnSpPr>
        <p:spPr>
          <a:xfrm flipV="1">
            <a:off x="4740483" y="6608508"/>
            <a:ext cx="3187129" cy="2826"/>
          </a:xfrm>
          <a:prstGeom prst="line">
            <a:avLst/>
          </a:prstGeom>
          <a:ln w="9525">
            <a:solidFill>
              <a:schemeClr val="bg2">
                <a:lumMod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Imagem 40">
            <a:extLst>
              <a:ext uri="{FF2B5EF4-FFF2-40B4-BE49-F238E27FC236}">
                <a16:creationId xmlns:a16="http://schemas.microsoft.com/office/drawing/2014/main" id="{6B1A42AE-80F8-4C46-BADD-02DA1C83861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13" y="6290944"/>
            <a:ext cx="2060062" cy="235017"/>
          </a:xfrm>
          <a:prstGeom prst="rect">
            <a:avLst/>
          </a:prstGeom>
        </p:spPr>
      </p:pic>
      <p:sp>
        <p:nvSpPr>
          <p:cNvPr id="36" name="Título 1">
            <a:extLst>
              <a:ext uri="{FF2B5EF4-FFF2-40B4-BE49-F238E27FC236}">
                <a16:creationId xmlns:a16="http://schemas.microsoft.com/office/drawing/2014/main" id="{120B1C5E-70AD-4154-880F-8FCC6AEEEF7E}"/>
              </a:ext>
            </a:extLst>
          </p:cNvPr>
          <p:cNvSpPr txBox="1">
            <a:spLocks/>
          </p:cNvSpPr>
          <p:nvPr/>
        </p:nvSpPr>
        <p:spPr>
          <a:xfrm>
            <a:off x="-190095" y="1810378"/>
            <a:ext cx="5052018" cy="2728912"/>
          </a:xfr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ONE STOP SHOP</a:t>
            </a:r>
            <a:b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br>
              <a:rPr lang="pt-BR" sz="3600" b="1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  <a:t>Patologia &amp; Genômica</a:t>
            </a:r>
            <a:b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br>
              <a:rPr lang="pt-BR" sz="3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</a:rPr>
            </a:br>
            <a:endParaRPr lang="en-A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" name="Elipse 1">
            <a:extLst>
              <a:ext uri="{FF2B5EF4-FFF2-40B4-BE49-F238E27FC236}">
                <a16:creationId xmlns:a16="http://schemas.microsoft.com/office/drawing/2014/main" id="{F8CE4CDB-FD64-4E35-BDCF-BFF3FADEF6C1}"/>
              </a:ext>
            </a:extLst>
          </p:cNvPr>
          <p:cNvSpPr/>
          <p:nvPr/>
        </p:nvSpPr>
        <p:spPr>
          <a:xfrm>
            <a:off x="3972550" y="4812056"/>
            <a:ext cx="4629837" cy="19771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551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CAA80-308C-134A-A18B-94D9C76F6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err="1"/>
              <a:t>Desafios</a:t>
            </a:r>
            <a:endParaRPr lang="en-US" dirty="0"/>
          </a:p>
        </p:txBody>
      </p:sp>
      <p:pic>
        <p:nvPicPr>
          <p:cNvPr id="11" name="Graphic 10" descr="Gears with solid fill">
            <a:extLst>
              <a:ext uri="{FF2B5EF4-FFF2-40B4-BE49-F238E27FC236}">
                <a16:creationId xmlns:a16="http://schemas.microsoft.com/office/drawing/2014/main" id="{9CE35FF2-7DAD-4E4B-88F8-A7F30BE089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34363" y="1531233"/>
            <a:ext cx="1578864" cy="1578864"/>
          </a:xfrm>
          <a:prstGeom prst="rect">
            <a:avLst/>
          </a:prstGeom>
        </p:spPr>
      </p:pic>
      <p:pic>
        <p:nvPicPr>
          <p:cNvPr id="13" name="Graphic 12" descr="Teacher with solid fill">
            <a:extLst>
              <a:ext uri="{FF2B5EF4-FFF2-40B4-BE49-F238E27FC236}">
                <a16:creationId xmlns:a16="http://schemas.microsoft.com/office/drawing/2014/main" id="{B37CE304-6AC6-FA46-81E4-0CD802E8030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19892" y="3861152"/>
            <a:ext cx="1796490" cy="1796490"/>
          </a:xfrm>
          <a:prstGeom prst="rect">
            <a:avLst/>
          </a:prstGeom>
        </p:spPr>
      </p:pic>
      <p:pic>
        <p:nvPicPr>
          <p:cNvPr id="15" name="Graphic 14" descr="Dollar with solid fill">
            <a:extLst>
              <a:ext uri="{FF2B5EF4-FFF2-40B4-BE49-F238E27FC236}">
                <a16:creationId xmlns:a16="http://schemas.microsoft.com/office/drawing/2014/main" id="{675C71EE-484A-DF4E-BD98-8131D9166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783805" y="1683749"/>
            <a:ext cx="1273832" cy="1273832"/>
          </a:xfrm>
          <a:prstGeom prst="rect">
            <a:avLst/>
          </a:prstGeom>
        </p:spPr>
      </p:pic>
      <p:pic>
        <p:nvPicPr>
          <p:cNvPr id="17" name="Graphic 16" descr="Group with solid fill">
            <a:extLst>
              <a:ext uri="{FF2B5EF4-FFF2-40B4-BE49-F238E27FC236}">
                <a16:creationId xmlns:a16="http://schemas.microsoft.com/office/drawing/2014/main" id="{4E9038E5-8EE3-2147-8EAF-C13736C67B9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337672" y="3861152"/>
            <a:ext cx="1796691" cy="1796691"/>
          </a:xfrm>
          <a:prstGeom prst="rect">
            <a:avLst/>
          </a:prstGeom>
        </p:spPr>
      </p:pic>
      <p:pic>
        <p:nvPicPr>
          <p:cNvPr id="19" name="Graphic 18" descr="Management with solid fill">
            <a:extLst>
              <a:ext uri="{FF2B5EF4-FFF2-40B4-BE49-F238E27FC236}">
                <a16:creationId xmlns:a16="http://schemas.microsoft.com/office/drawing/2014/main" id="{36455AEC-D8E7-F043-847E-61A8E7E1C1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229759" y="1517793"/>
            <a:ext cx="1732482" cy="173248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267F525-D79A-2048-9E40-3D008D57615E}"/>
              </a:ext>
            </a:extLst>
          </p:cNvPr>
          <p:cNvSpPr txBox="1"/>
          <p:nvPr/>
        </p:nvSpPr>
        <p:spPr>
          <a:xfrm>
            <a:off x="1363957" y="3072181"/>
            <a:ext cx="232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panose="020B0503020202020204" pitchFamily="34" charset="0"/>
              </a:rPr>
              <a:t>Financial investment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530D47B-B717-E747-AD22-72EEEE1293B4}"/>
              </a:ext>
            </a:extLst>
          </p:cNvPr>
          <p:cNvSpPr txBox="1"/>
          <p:nvPr/>
        </p:nvSpPr>
        <p:spPr>
          <a:xfrm>
            <a:off x="5192996" y="3149092"/>
            <a:ext cx="18060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panose="020B0503020202020204" pitchFamily="34" charset="0"/>
              </a:rPr>
              <a:t>Involvement of </a:t>
            </a:r>
          </a:p>
          <a:p>
            <a:pPr algn="ctr"/>
            <a:r>
              <a:rPr lang="en-US">
                <a:latin typeface="Avenir Next" panose="020B0503020202020204" pitchFamily="34" charset="0"/>
              </a:rPr>
              <a:t>stakeholders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D0DB3D-8D69-B945-9E61-D361EE843275}"/>
              </a:ext>
            </a:extLst>
          </p:cNvPr>
          <p:cNvSpPr txBox="1"/>
          <p:nvPr/>
        </p:nvSpPr>
        <p:spPr>
          <a:xfrm>
            <a:off x="9288172" y="3135226"/>
            <a:ext cx="12712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venir Next" panose="020B0503020202020204" pitchFamily="34" charset="0"/>
              </a:rPr>
              <a:t>Integration </a:t>
            </a:r>
          </a:p>
          <a:p>
            <a:pPr algn="ctr"/>
            <a:r>
              <a:rPr lang="en-US" dirty="0">
                <a:latin typeface="Avenir Next" panose="020B0503020202020204" pitchFamily="34" charset="0"/>
              </a:rPr>
              <a:t>LIS – IT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FB2EC46-EBD0-B547-A726-A9CED2202654}"/>
              </a:ext>
            </a:extLst>
          </p:cNvPr>
          <p:cNvSpPr txBox="1"/>
          <p:nvPr/>
        </p:nvSpPr>
        <p:spPr>
          <a:xfrm>
            <a:off x="2631355" y="5457034"/>
            <a:ext cx="25984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panose="020B0503020202020204" pitchFamily="34" charset="0"/>
              </a:rPr>
              <a:t>Training of technicians </a:t>
            </a:r>
          </a:p>
          <a:p>
            <a:pPr algn="ctr"/>
            <a:r>
              <a:rPr lang="en-US">
                <a:latin typeface="Avenir Next" panose="020B0503020202020204" pitchFamily="34" charset="0"/>
              </a:rPr>
              <a:t>and pathologists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D240FD0-8D5A-4742-BFA7-6CAF4583D574}"/>
              </a:ext>
            </a:extLst>
          </p:cNvPr>
          <p:cNvSpPr txBox="1"/>
          <p:nvPr/>
        </p:nvSpPr>
        <p:spPr>
          <a:xfrm>
            <a:off x="7032596" y="5457034"/>
            <a:ext cx="25330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latin typeface="Avenir Next" panose="020B0503020202020204" pitchFamily="34" charset="0"/>
              </a:rPr>
              <a:t>Aversion to change in </a:t>
            </a:r>
          </a:p>
          <a:p>
            <a:pPr algn="ctr"/>
            <a:r>
              <a:rPr lang="en-US">
                <a:latin typeface="Avenir Next" panose="020B0503020202020204" pitchFamily="34" charset="0"/>
              </a:rPr>
              <a:t>human nature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C6F554ED-1BF2-4E7B-864F-6E398A2D94E5}"/>
              </a:ext>
            </a:extLst>
          </p:cNvPr>
          <p:cNvSpPr/>
          <p:nvPr/>
        </p:nvSpPr>
        <p:spPr>
          <a:xfrm>
            <a:off x="503339" y="6014906"/>
            <a:ext cx="111573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8AD81A67-26F8-425F-8F9F-E4BE7EB30A2C}"/>
              </a:ext>
            </a:extLst>
          </p:cNvPr>
          <p:cNvSpPr/>
          <p:nvPr/>
        </p:nvSpPr>
        <p:spPr>
          <a:xfrm>
            <a:off x="7183392" y="6211669"/>
            <a:ext cx="1115736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35512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51746" y="1311987"/>
            <a:ext cx="9935657" cy="2387600"/>
          </a:xfrm>
        </p:spPr>
        <p:txBody>
          <a:bodyPr>
            <a:normAutofit/>
          </a:bodyPr>
          <a:lstStyle/>
          <a:p>
            <a:r>
              <a:rPr lang="pt-BR" sz="4000" b="1" dirty="0">
                <a:solidFill>
                  <a:schemeClr val="bg2">
                    <a:lumMod val="50000"/>
                  </a:schemeClr>
                </a:solidFill>
              </a:rPr>
              <a:t>Obrigado!</a:t>
            </a:r>
            <a:endParaRPr lang="en-AU" sz="4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Leonard M. da Silva, MD, PhD</a:t>
            </a:r>
          </a:p>
          <a:p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Oncoclínicas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Medicina</a:t>
            </a:r>
            <a:r>
              <a:rPr lang="en-AU" dirty="0">
                <a:solidFill>
                  <a:schemeClr val="bg2">
                    <a:lumMod val="50000"/>
                  </a:schemeClr>
                </a:solidFill>
              </a:rPr>
              <a:t> de </a:t>
            </a:r>
            <a:r>
              <a:rPr lang="en-AU" dirty="0" err="1">
                <a:solidFill>
                  <a:schemeClr val="bg2">
                    <a:lumMod val="50000"/>
                  </a:schemeClr>
                </a:solidFill>
              </a:rPr>
              <a:t>Precisão</a:t>
            </a:r>
            <a:br>
              <a:rPr lang="en-AU" dirty="0">
                <a:solidFill>
                  <a:schemeClr val="bg2">
                    <a:lumMod val="50000"/>
                  </a:schemeClr>
                </a:solidFill>
              </a:rPr>
            </a:br>
            <a:endParaRPr lang="en-AU" dirty="0">
              <a:solidFill>
                <a:schemeClr val="bg2">
                  <a:lumMod val="50000"/>
                </a:schemeClr>
              </a:solidFill>
            </a:endParaRPr>
          </a:p>
          <a:p>
            <a:br>
              <a:rPr lang="en-AU" dirty="0">
                <a:solidFill>
                  <a:schemeClr val="bg2">
                    <a:lumMod val="50000"/>
                  </a:schemeClr>
                </a:solidFill>
              </a:rPr>
            </a:br>
            <a:endParaRPr lang="en-A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12" descr=" Logo_institucional-02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783" y="240058"/>
            <a:ext cx="3058672" cy="455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00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 idx="4294967295"/>
          </p:nvPr>
        </p:nvSpPr>
        <p:spPr>
          <a:xfrm>
            <a:off x="1463336" y="62627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 dirty="0">
                <a:solidFill>
                  <a:schemeClr val="tx2"/>
                </a:solidFill>
              </a:rPr>
              <a:t>Complexidade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 Medicina personalizada</a:t>
            </a:r>
            <a:endParaRPr lang="en-AU" dirty="0">
              <a:solidFill>
                <a:schemeClr val="tx2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idx="4294967295"/>
          </p:nvPr>
        </p:nvSpPr>
        <p:spPr>
          <a:xfrm>
            <a:off x="1676400" y="1781175"/>
            <a:ext cx="10515600" cy="4690646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AU" dirty="0">
                <a:solidFill>
                  <a:schemeClr val="tx2"/>
                </a:solidFill>
              </a:rPr>
              <a:t>▪ 1967 WHO </a:t>
            </a:r>
          </a:p>
          <a:p>
            <a:pPr marL="0" indent="0">
              <a:buNone/>
            </a:pPr>
            <a:r>
              <a:rPr lang="en-AU" dirty="0">
                <a:solidFill>
                  <a:schemeClr val="tx2"/>
                </a:solidFill>
              </a:rPr>
              <a:t>▪ 1981 WHO </a:t>
            </a:r>
          </a:p>
          <a:p>
            <a:pPr marL="0" indent="0">
              <a:buNone/>
            </a:pPr>
            <a:r>
              <a:rPr lang="en-AU" dirty="0">
                <a:solidFill>
                  <a:schemeClr val="tx2"/>
                </a:solidFill>
              </a:rPr>
              <a:t>▪ 1999 WHO </a:t>
            </a:r>
          </a:p>
          <a:p>
            <a:pPr marL="0" indent="0">
              <a:buNone/>
            </a:pPr>
            <a:r>
              <a:rPr lang="en-AU" dirty="0">
                <a:solidFill>
                  <a:schemeClr val="tx2"/>
                </a:solidFill>
              </a:rPr>
              <a:t>▪ 2004 WHO </a:t>
            </a:r>
          </a:p>
          <a:p>
            <a:pPr marL="0" indent="0">
              <a:buNone/>
            </a:pPr>
            <a:r>
              <a:rPr lang="en-AU" dirty="0">
                <a:solidFill>
                  <a:schemeClr val="tx2"/>
                </a:solidFill>
              </a:rPr>
              <a:t>▪ 2015 WHO </a:t>
            </a: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tx2"/>
                </a:solidFill>
              </a:rPr>
              <a:t>                 </a:t>
            </a: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endParaRPr lang="pt-BR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pt-BR" dirty="0">
                <a:solidFill>
                  <a:schemeClr val="tx2"/>
                </a:solidFill>
              </a:rPr>
              <a:t>HE </a:t>
            </a:r>
            <a:r>
              <a:rPr lang="pt-BR" dirty="0">
                <a:solidFill>
                  <a:schemeClr val="tx2"/>
                </a:solidFill>
                <a:sym typeface="Wingdings" panose="05000000000000000000" pitchFamily="2" charset="2"/>
              </a:rPr>
              <a:t> HE + mucina  IHQ  Genética  Multidisciplinar</a:t>
            </a:r>
            <a:endParaRPr lang="en-AU" dirty="0">
              <a:solidFill>
                <a:schemeClr val="tx2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7D0E16A-0C6C-4DD8-B4FE-A56DD21352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676" t="17072" r="34193" b="8712"/>
          <a:stretch/>
        </p:blipFill>
        <p:spPr>
          <a:xfrm>
            <a:off x="5804014" y="1781237"/>
            <a:ext cx="3158495" cy="364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52EF7CA-2BCB-C9B9-5CB9-6F5A74AC1F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86" y="1152940"/>
            <a:ext cx="10309027" cy="3684104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1A7E7745-9189-B0A9-7D2F-559A53632D11}"/>
              </a:ext>
            </a:extLst>
          </p:cNvPr>
          <p:cNvSpPr txBox="1"/>
          <p:nvPr/>
        </p:nvSpPr>
        <p:spPr>
          <a:xfrm>
            <a:off x="1285461" y="4407861"/>
            <a:ext cx="6096000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800" b="0" i="0" u="none" strike="noStrike" kern="1200" cap="none" spc="0" normalizeH="0" baseline="0" noProof="0" dirty="0">
                <a:ln>
                  <a:noFill/>
                </a:ln>
                <a:solidFill>
                  <a:srgbClr val="2AA69A"/>
                </a:solidFill>
                <a:effectLst/>
                <a:uLnTx/>
                <a:uFillTx/>
                <a:latin typeface="MyriadPro-Light"/>
                <a:ea typeface="+mn-ea"/>
                <a:cs typeface="+mn-cs"/>
              </a:rPr>
              <a:t>IASLC ATLAS OF MOLECULAR TESTING FOR TARGETED THERAPY IN LUNG CANCER</a:t>
            </a:r>
            <a:endParaRPr kumimoji="0" lang="en-AU" sz="800" b="0" i="0" u="none" strike="noStrike" kern="1200" cap="none" spc="0" normalizeH="0" baseline="0" noProof="0" dirty="0">
              <a:ln>
                <a:noFill/>
              </a:ln>
              <a:solidFill>
                <a:srgbClr val="2AA69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756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Title 3">
            <a:extLst>
              <a:ext uri="{FF2B5EF4-FFF2-40B4-BE49-F238E27FC236}">
                <a16:creationId xmlns:a16="http://schemas.microsoft.com/office/drawing/2014/main" id="{01D9483F-99DB-314D-8F38-7C08F54D8571}"/>
              </a:ext>
            </a:extLst>
          </p:cNvPr>
          <p:cNvSpPr txBox="1">
            <a:spLocks/>
          </p:cNvSpPr>
          <p:nvPr/>
        </p:nvSpPr>
        <p:spPr>
          <a:xfrm>
            <a:off x="259002" y="1195253"/>
            <a:ext cx="11989261" cy="49611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Autofit/>
          </a:bodyPr>
          <a:lstStyle>
            <a:defPPr>
              <a:defRPr lang="en-ES"/>
            </a:defPPr>
            <a:lvl1pPr>
              <a:spcBef>
                <a:spcPct val="0"/>
              </a:spcBef>
              <a:buNone/>
              <a:defRPr sz="3200" b="1">
                <a:solidFill>
                  <a:srgbClr val="299386"/>
                </a:solidFill>
                <a:latin typeface="Chalet NewYorkNineteenSixty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halet NewYorkNineteenSixty"/>
                <a:ea typeface="+mj-ea"/>
                <a:cs typeface="Arial" panose="020B0604020202020204" pitchFamily="34" charset="0"/>
              </a:rPr>
              <a:t>PROJECTED APPROVAL OF TISSUE-AGNOSTIC BIOMARKERS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3002EF-CAB7-B040-940C-5EA9B978FC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82" b="16343"/>
          <a:stretch/>
        </p:blipFill>
        <p:spPr>
          <a:xfrm>
            <a:off x="697644" y="1983545"/>
            <a:ext cx="10796711" cy="29260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C2485D-6A89-0C41-B855-6D07332813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3133" y="5023730"/>
            <a:ext cx="5270500" cy="355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0DE248-1DDC-324B-83B0-2C4FB99334D3}"/>
              </a:ext>
            </a:extLst>
          </p:cNvPr>
          <p:cNvSpPr txBox="1"/>
          <p:nvPr/>
        </p:nvSpPr>
        <p:spPr>
          <a:xfrm>
            <a:off x="926861" y="5493435"/>
            <a:ext cx="3920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8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CGP: Comprehensive Genomics Profiling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1A88D44-CAAF-4842-A89F-A85192013571}"/>
              </a:ext>
            </a:extLst>
          </p:cNvPr>
          <p:cNvSpPr txBox="1"/>
          <p:nvPr/>
        </p:nvSpPr>
        <p:spPr>
          <a:xfrm>
            <a:off x="9173348" y="5678101"/>
            <a:ext cx="20917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ES" sz="14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" panose="020F0502020204030204" pitchFamily="34" charset="0"/>
              </a:rPr>
              <a:t>Thomas et al, Nature 2020</a:t>
            </a:r>
          </a:p>
        </p:txBody>
      </p:sp>
      <p:cxnSp>
        <p:nvCxnSpPr>
          <p:cNvPr id="14" name="Conector reto 158">
            <a:extLst>
              <a:ext uri="{FF2B5EF4-FFF2-40B4-BE49-F238E27FC236}">
                <a16:creationId xmlns:a16="http://schemas.microsoft.com/office/drawing/2014/main" id="{7E7D91AC-C608-BB42-843F-69A501C078E3}"/>
              </a:ext>
            </a:extLst>
          </p:cNvPr>
          <p:cNvCxnSpPr>
            <a:cxnSpLocks/>
          </p:cNvCxnSpPr>
          <p:nvPr/>
        </p:nvCxnSpPr>
        <p:spPr>
          <a:xfrm>
            <a:off x="80819" y="650744"/>
            <a:ext cx="11896143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61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81200" y="1181332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AU" dirty="0" err="1"/>
              <a:t>Patologia</a:t>
            </a:r>
            <a:r>
              <a:rPr lang="en-AU" dirty="0"/>
              <a:t> &amp; </a:t>
            </a:r>
            <a:r>
              <a:rPr lang="en-AU" dirty="0" err="1"/>
              <a:t>Genômica</a:t>
            </a:r>
            <a:r>
              <a:rPr lang="en-AU" dirty="0"/>
              <a:t> </a:t>
            </a:r>
            <a:r>
              <a:rPr lang="en-AU" dirty="0" err="1"/>
              <a:t>integradas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3F90A32-9FE6-476F-9438-0E2B14FD4C0C}"/>
              </a:ext>
            </a:extLst>
          </p:cNvPr>
          <p:cNvSpPr txBox="1">
            <a:spLocks/>
          </p:cNvSpPr>
          <p:nvPr/>
        </p:nvSpPr>
        <p:spPr>
          <a:xfrm>
            <a:off x="1981200" y="2920683"/>
            <a:ext cx="8229600" cy="35777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i="1" dirty="0"/>
              <a:t>Health </a:t>
            </a:r>
            <a:r>
              <a:rPr lang="pt-BR" i="1" dirty="0" err="1"/>
              <a:t>care</a:t>
            </a:r>
            <a:r>
              <a:rPr lang="pt-BR" i="1" dirty="0"/>
              <a:t> delivery system:</a:t>
            </a:r>
          </a:p>
          <a:p>
            <a:pPr>
              <a:buFontTx/>
              <a:buChar char="-"/>
            </a:pPr>
            <a:r>
              <a:rPr lang="pt-BR" dirty="0"/>
              <a:t>Redução de custos</a:t>
            </a:r>
          </a:p>
          <a:p>
            <a:pPr>
              <a:buFontTx/>
              <a:buChar char="-"/>
            </a:pPr>
            <a:r>
              <a:rPr lang="pt-BR" dirty="0"/>
              <a:t>Melhor tratamento – </a:t>
            </a:r>
            <a:r>
              <a:rPr lang="pt-BR" i="1" dirty="0"/>
              <a:t>“</a:t>
            </a:r>
            <a:r>
              <a:rPr lang="pt-BR" i="1" dirty="0" err="1"/>
              <a:t>followed</a:t>
            </a:r>
            <a:r>
              <a:rPr lang="pt-BR" i="1" dirty="0"/>
              <a:t> </a:t>
            </a:r>
            <a:r>
              <a:rPr lang="pt-BR" i="1" dirty="0" err="1"/>
              <a:t>guidelines</a:t>
            </a:r>
            <a:r>
              <a:rPr lang="pt-BR" i="1" dirty="0"/>
              <a:t>”</a:t>
            </a:r>
          </a:p>
          <a:p>
            <a:pPr>
              <a:buFontTx/>
              <a:buChar char="-"/>
            </a:pPr>
            <a:r>
              <a:rPr lang="pt-BR" dirty="0"/>
              <a:t>Integralidade do fluxo diagnóstico</a:t>
            </a:r>
          </a:p>
          <a:p>
            <a:pPr>
              <a:buFontTx/>
              <a:buChar char="-"/>
            </a:pPr>
            <a:r>
              <a:rPr lang="pt-BR" dirty="0"/>
              <a:t>Segurança para o paciente</a:t>
            </a:r>
          </a:p>
          <a:p>
            <a:pPr>
              <a:buFontTx/>
              <a:buChar char="-"/>
            </a:pP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213953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0CFC4D-D036-3A2F-27D3-973622F6F33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32607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2">
                    <a:lumMod val="10000"/>
                  </a:schemeClr>
                </a:solidFill>
              </a:rPr>
              <a:t>Caso de vida real - Tumor de pulmão</a:t>
            </a:r>
            <a:br>
              <a:rPr lang="pt-BR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pt-BR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Diagnóstico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externo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: Carcinoma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combinado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 (adenocarcinoma + carcinoma de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pequenas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células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) – ALK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positivo</a:t>
            </a:r>
            <a:br>
              <a:rPr lang="en-AU" sz="3600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AU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Caso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discutido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 no Board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semanal</a:t>
            </a:r>
            <a:r>
              <a:rPr lang="en-AU" sz="3600" dirty="0">
                <a:solidFill>
                  <a:schemeClr val="bg2">
                    <a:lumMod val="10000"/>
                  </a:schemeClr>
                </a:solidFill>
              </a:rPr>
              <a:t> de </a:t>
            </a: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tórax</a:t>
            </a:r>
            <a:br>
              <a:rPr lang="en-AU" sz="3600" dirty="0">
                <a:solidFill>
                  <a:schemeClr val="bg2">
                    <a:lumMod val="10000"/>
                  </a:schemeClr>
                </a:solidFill>
              </a:rPr>
            </a:br>
            <a:br>
              <a:rPr lang="en-AU" sz="3600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en-AU" sz="3600" dirty="0" err="1">
                <a:solidFill>
                  <a:schemeClr val="bg2">
                    <a:lumMod val="10000"/>
                  </a:schemeClr>
                </a:solidFill>
              </a:rPr>
              <a:t>Revis</a:t>
            </a:r>
            <a:r>
              <a:rPr lang="pt-BR" sz="3600" dirty="0" err="1">
                <a:solidFill>
                  <a:schemeClr val="bg2">
                    <a:lumMod val="10000"/>
                  </a:schemeClr>
                </a:solidFill>
              </a:rPr>
              <a:t>ão</a:t>
            </a:r>
            <a:r>
              <a:rPr lang="pt-BR" sz="3600" dirty="0">
                <a:solidFill>
                  <a:schemeClr val="bg2">
                    <a:lumMod val="10000"/>
                  </a:schemeClr>
                </a:solidFill>
              </a:rPr>
              <a:t>, IHQ e análise molecular (NGS) na OCPM</a:t>
            </a:r>
            <a:endParaRPr lang="en-AU" sz="3600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768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5A7CB3-EE68-4411-8376-EE74952630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6471"/>
            <a:ext cx="12192000" cy="5949950"/>
          </a:xfrm>
          <a:prstGeom prst="rect">
            <a:avLst/>
          </a:prstGeom>
        </p:spPr>
      </p:pic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841F5814-B2B3-4248-AC04-F616BC84DF2A}"/>
              </a:ext>
            </a:extLst>
          </p:cNvPr>
          <p:cNvCxnSpPr>
            <a:cxnSpLocks/>
          </p:cNvCxnSpPr>
          <p:nvPr/>
        </p:nvCxnSpPr>
        <p:spPr>
          <a:xfrm>
            <a:off x="1400802" y="3113048"/>
            <a:ext cx="1203158" cy="0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F2BB342A-C773-4070-9F8F-99B4CDD156D4}"/>
              </a:ext>
            </a:extLst>
          </p:cNvPr>
          <p:cNvCxnSpPr>
            <a:cxnSpLocks/>
          </p:cNvCxnSpPr>
          <p:nvPr/>
        </p:nvCxnSpPr>
        <p:spPr>
          <a:xfrm>
            <a:off x="9211376" y="3600689"/>
            <a:ext cx="1203158" cy="0"/>
          </a:xfrm>
          <a:prstGeom prst="straightConnector1">
            <a:avLst/>
          </a:prstGeom>
          <a:ln w="889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21658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116A2E-6D36-486A-A252-1AEA9BF7CC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6" y="217126"/>
            <a:ext cx="11931588" cy="5822864"/>
          </a:xfrm>
          <a:prstGeom prst="rect">
            <a:avLst/>
          </a:prstGeom>
        </p:spPr>
      </p:pic>
      <p:cxnSp>
        <p:nvCxnSpPr>
          <p:cNvPr id="3" name="Conector de Seta Reta 4">
            <a:extLst>
              <a:ext uri="{FF2B5EF4-FFF2-40B4-BE49-F238E27FC236}">
                <a16:creationId xmlns:a16="http://schemas.microsoft.com/office/drawing/2014/main" id="{517ABEE5-A032-215B-E35C-FF17D616856F}"/>
              </a:ext>
            </a:extLst>
          </p:cNvPr>
          <p:cNvCxnSpPr>
            <a:cxnSpLocks/>
          </p:cNvCxnSpPr>
          <p:nvPr/>
        </p:nvCxnSpPr>
        <p:spPr>
          <a:xfrm>
            <a:off x="2397083" y="3649170"/>
            <a:ext cx="1203158" cy="0"/>
          </a:xfrm>
          <a:prstGeom prst="straightConnector1">
            <a:avLst/>
          </a:prstGeom>
          <a:ln w="889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48600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CPM Simples">
  <a:themeElements>
    <a:clrScheme name="Custom 1">
      <a:dk1>
        <a:srgbClr val="2AA69A"/>
      </a:dk1>
      <a:lt1>
        <a:sysClr val="window" lastClr="FFFFFF"/>
      </a:lt1>
      <a:dk2>
        <a:srgbClr val="2D3847"/>
      </a:dk2>
      <a:lt2>
        <a:srgbClr val="E7E6E6"/>
      </a:lt2>
      <a:accent1>
        <a:srgbClr val="2A547A"/>
      </a:accent1>
      <a:accent2>
        <a:srgbClr val="E43434"/>
      </a:accent2>
      <a:accent3>
        <a:srgbClr val="00B0D3"/>
      </a:accent3>
      <a:accent4>
        <a:srgbClr val="3ABFC4"/>
      </a:accent4>
      <a:accent5>
        <a:srgbClr val="21C0D7"/>
      </a:accent5>
      <a:accent6>
        <a:srgbClr val="55D4FA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CPM Simples" id="{FAF60A36-4E69-41CA-ABCA-EE17A571FD8C}" vid="{238CA446-BA3E-4201-9050-1EBA6996DE4C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627</Words>
  <Application>Microsoft Office PowerPoint</Application>
  <PresentationFormat>Widescreen</PresentationFormat>
  <Paragraphs>136</Paragraphs>
  <Slides>28</Slides>
  <Notes>9</Notes>
  <HiddenSlides>0</HiddenSlides>
  <MMClips>0</MMClips>
  <ScaleCrop>false</ScaleCrop>
  <HeadingPairs>
    <vt:vector size="6" baseType="variant">
      <vt:variant>
        <vt:lpstr>Fontes usadas</vt:lpstr>
      </vt:variant>
      <vt:variant>
        <vt:i4>16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28</vt:i4>
      </vt:variant>
    </vt:vector>
  </HeadingPairs>
  <TitlesOfParts>
    <vt:vector size="46" baseType="lpstr">
      <vt:lpstr>Arial</vt:lpstr>
      <vt:lpstr>Avenir Next</vt:lpstr>
      <vt:lpstr>BlinkMacSystemFont</vt:lpstr>
      <vt:lpstr>calibri</vt:lpstr>
      <vt:lpstr>calibri</vt:lpstr>
      <vt:lpstr>Calibri Light</vt:lpstr>
      <vt:lpstr>Chalet NewYorkNineteenSixty</vt:lpstr>
      <vt:lpstr>Gotham Bold</vt:lpstr>
      <vt:lpstr>Liberation Sans</vt:lpstr>
      <vt:lpstr>Macklin Display Light</vt:lpstr>
      <vt:lpstr>MyriadPro-Light</vt:lpstr>
      <vt:lpstr>Segoe UI</vt:lpstr>
      <vt:lpstr>Tahoma</vt:lpstr>
      <vt:lpstr>Trebuchet MS</vt:lpstr>
      <vt:lpstr>Verdana</vt:lpstr>
      <vt:lpstr>Wingdings</vt:lpstr>
      <vt:lpstr>Tema do Office</vt:lpstr>
      <vt:lpstr>OCPM Simples</vt:lpstr>
      <vt:lpstr>ONE STOP SHOP  Um novo paradigma em Patologia &amp; Genômica  </vt:lpstr>
      <vt:lpstr>A especialidade Patologia</vt:lpstr>
      <vt:lpstr>Complexidade  Medicina personalizada</vt:lpstr>
      <vt:lpstr>Apresentação do PowerPoint</vt:lpstr>
      <vt:lpstr>Apresentação do PowerPoint</vt:lpstr>
      <vt:lpstr>Patologia &amp; Genômica integradas</vt:lpstr>
      <vt:lpstr>Caso de vida real - Tumor de pulmão  Diagnóstico externo: Carcinoma combinado (adenocarcinoma + carcinoma de pequenas células) – ALK positivo  Caso discutido no Board semanal de tórax  Revisão, IHQ e análise molecular (NGS) na OCPM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Tumor de pulmão  Diagnóstico externo – Carcinoma combinado  (adenocarcinoma + carcinoma de pequenas células) – ALK positivo  Revisão, IHQ e análise molecular (NGS) na OCPM: - Blastoma pulmonar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Desafios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Leonard Medeiros da Silva</dc:creator>
  <cp:lastModifiedBy>Leonard Medeiros da Silva</cp:lastModifiedBy>
  <cp:revision>37</cp:revision>
  <dcterms:created xsi:type="dcterms:W3CDTF">2024-05-24T01:09:00Z</dcterms:created>
  <dcterms:modified xsi:type="dcterms:W3CDTF">2024-05-31T16:17:14Z</dcterms:modified>
</cp:coreProperties>
</file>